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65" r:id="rId3"/>
  </p:sldMasterIdLst>
  <p:notesMasterIdLst>
    <p:notesMasterId r:id="rId23"/>
  </p:notesMasterIdLst>
  <p:sldIdLst>
    <p:sldId id="318" r:id="rId4"/>
    <p:sldId id="319" r:id="rId5"/>
    <p:sldId id="320" r:id="rId6"/>
    <p:sldId id="343" r:id="rId7"/>
    <p:sldId id="360" r:id="rId8"/>
    <p:sldId id="346" r:id="rId9"/>
    <p:sldId id="363" r:id="rId10"/>
    <p:sldId id="362" r:id="rId11"/>
    <p:sldId id="361" r:id="rId12"/>
    <p:sldId id="366" r:id="rId13"/>
    <p:sldId id="344" r:id="rId14"/>
    <p:sldId id="364" r:id="rId15"/>
    <p:sldId id="365" r:id="rId16"/>
    <p:sldId id="368" r:id="rId17"/>
    <p:sldId id="367" r:id="rId18"/>
    <p:sldId id="369" r:id="rId19"/>
    <p:sldId id="370" r:id="rId20"/>
    <p:sldId id="342" r:id="rId21"/>
    <p:sldId id="332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3BD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113" autoAdjust="0"/>
    <p:restoredTop sz="75168" autoAdjust="0"/>
  </p:normalViewPr>
  <p:slideViewPr>
    <p:cSldViewPr snapToGrid="0">
      <p:cViewPr varScale="1">
        <p:scale>
          <a:sx n="59" d="100"/>
          <a:sy n="59" d="100"/>
        </p:scale>
        <p:origin x="1647" y="3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00" d="100"/>
          <a:sy n="100" d="100"/>
        </p:scale>
        <p:origin x="3552" y="-43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1C997B5-D670-4D84-83C4-48E27AD14056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138719B-79F0-4A9F-B734-C4B784DAD8D9}">
      <dgm:prSet phldrT="[Текст]"/>
      <dgm:spPr/>
      <dgm:t>
        <a:bodyPr/>
        <a:lstStyle/>
        <a:p>
          <a:r>
            <a:rPr lang="en-US" dirty="0"/>
            <a:t>Supervised Machine Learning </a:t>
          </a:r>
          <a:endParaRPr lang="ru-RU" dirty="0"/>
        </a:p>
      </dgm:t>
    </dgm:pt>
    <dgm:pt modelId="{EAAF675C-A989-4DBD-ABFA-A9BA96FA828E}" type="parTrans" cxnId="{3299C47B-E93D-4509-93ED-CC41DCC6DA07}">
      <dgm:prSet/>
      <dgm:spPr/>
      <dgm:t>
        <a:bodyPr/>
        <a:lstStyle/>
        <a:p>
          <a:endParaRPr lang="ru-RU"/>
        </a:p>
      </dgm:t>
    </dgm:pt>
    <dgm:pt modelId="{F84C7523-30CB-4596-8782-5A9383A45F60}" type="sibTrans" cxnId="{3299C47B-E93D-4509-93ED-CC41DCC6DA07}">
      <dgm:prSet/>
      <dgm:spPr/>
      <dgm:t>
        <a:bodyPr/>
        <a:lstStyle/>
        <a:p>
          <a:endParaRPr lang="ru-RU"/>
        </a:p>
      </dgm:t>
    </dgm:pt>
    <dgm:pt modelId="{6F873B95-3F99-4D67-89B6-DCCC80A6C914}">
      <dgm:prSet phldrT="[Текст]"/>
      <dgm:spPr/>
      <dgm:t>
        <a:bodyPr/>
        <a:lstStyle/>
        <a:p>
          <a:r>
            <a:rPr lang="en-US" dirty="0"/>
            <a:t>Unsupervised Machine Learning </a:t>
          </a:r>
          <a:endParaRPr lang="ru-RU" dirty="0"/>
        </a:p>
      </dgm:t>
    </dgm:pt>
    <dgm:pt modelId="{FC2D5278-4979-4FB5-93FB-DE54CE835CD5}" type="parTrans" cxnId="{41B2E836-EE7B-4139-A592-9E615A6E24A7}">
      <dgm:prSet/>
      <dgm:spPr/>
      <dgm:t>
        <a:bodyPr/>
        <a:lstStyle/>
        <a:p>
          <a:endParaRPr lang="ru-RU"/>
        </a:p>
      </dgm:t>
    </dgm:pt>
    <dgm:pt modelId="{90255B3D-C74C-4DA1-8B03-20372EDB3FD5}" type="sibTrans" cxnId="{41B2E836-EE7B-4139-A592-9E615A6E24A7}">
      <dgm:prSet/>
      <dgm:spPr/>
      <dgm:t>
        <a:bodyPr/>
        <a:lstStyle/>
        <a:p>
          <a:endParaRPr lang="ru-RU"/>
        </a:p>
      </dgm:t>
    </dgm:pt>
    <dgm:pt modelId="{E1093DA6-90F9-4A0D-8555-D527DBA12B4E}">
      <dgm:prSet phldrT="[Текст]"/>
      <dgm:spPr/>
      <dgm:t>
        <a:bodyPr/>
        <a:lstStyle/>
        <a:p>
          <a:r>
            <a:rPr lang="en-US" dirty="0"/>
            <a:t>Reinforcement Machine Learning </a:t>
          </a:r>
          <a:endParaRPr lang="ru-RU" dirty="0"/>
        </a:p>
      </dgm:t>
    </dgm:pt>
    <dgm:pt modelId="{DCDDD506-945D-452A-9DF3-A9204F15563A}" type="parTrans" cxnId="{E17C25E5-ED66-4703-96FB-50266F1B3AD7}">
      <dgm:prSet/>
      <dgm:spPr/>
      <dgm:t>
        <a:bodyPr/>
        <a:lstStyle/>
        <a:p>
          <a:endParaRPr lang="ru-RU"/>
        </a:p>
      </dgm:t>
    </dgm:pt>
    <dgm:pt modelId="{B418BC3B-9E04-4225-8A9D-4354AF652F5D}" type="sibTrans" cxnId="{E17C25E5-ED66-4703-96FB-50266F1B3AD7}">
      <dgm:prSet/>
      <dgm:spPr/>
      <dgm:t>
        <a:bodyPr/>
        <a:lstStyle/>
        <a:p>
          <a:endParaRPr lang="ru-RU"/>
        </a:p>
      </dgm:t>
    </dgm:pt>
    <dgm:pt modelId="{1FB22A6B-24E9-4C12-80B1-AAD1748D5AB6}">
      <dgm:prSet/>
      <dgm:spPr/>
      <dgm:t>
        <a:bodyPr/>
        <a:lstStyle/>
        <a:p>
          <a:r>
            <a:rPr lang="en-US" dirty="0"/>
            <a:t>Semi-supervised Machine Learning </a:t>
          </a:r>
          <a:endParaRPr lang="ru-RU" dirty="0"/>
        </a:p>
      </dgm:t>
    </dgm:pt>
    <dgm:pt modelId="{42691EA2-E530-4C70-86EE-9CEA42E4D0E8}" type="parTrans" cxnId="{525F1935-FCD1-4A02-95DB-AC9E38B6B44E}">
      <dgm:prSet/>
      <dgm:spPr/>
      <dgm:t>
        <a:bodyPr/>
        <a:lstStyle/>
        <a:p>
          <a:endParaRPr lang="ru-RU"/>
        </a:p>
      </dgm:t>
    </dgm:pt>
    <dgm:pt modelId="{1FEC9515-8434-43A3-A648-EABD4183CFCF}" type="sibTrans" cxnId="{525F1935-FCD1-4A02-95DB-AC9E38B6B44E}">
      <dgm:prSet/>
      <dgm:spPr/>
      <dgm:t>
        <a:bodyPr/>
        <a:lstStyle/>
        <a:p>
          <a:endParaRPr lang="ru-RU"/>
        </a:p>
      </dgm:t>
    </dgm:pt>
    <dgm:pt modelId="{F1511FA8-D9F3-4793-9DC1-E3AE160C3241}" type="pres">
      <dgm:prSet presAssocID="{E1C997B5-D670-4D84-83C4-48E27AD14056}" presName="Name0" presStyleCnt="0">
        <dgm:presLayoutVars>
          <dgm:chMax val="7"/>
          <dgm:chPref val="7"/>
          <dgm:dir/>
        </dgm:presLayoutVars>
      </dgm:prSet>
      <dgm:spPr/>
    </dgm:pt>
    <dgm:pt modelId="{1C1CB28A-1294-480B-AE58-8A2EA10EA198}" type="pres">
      <dgm:prSet presAssocID="{E1C997B5-D670-4D84-83C4-48E27AD14056}" presName="Name1" presStyleCnt="0"/>
      <dgm:spPr/>
    </dgm:pt>
    <dgm:pt modelId="{7E0AFDF2-C743-45AA-8BD2-0431C5CA08F5}" type="pres">
      <dgm:prSet presAssocID="{E1C997B5-D670-4D84-83C4-48E27AD14056}" presName="cycle" presStyleCnt="0"/>
      <dgm:spPr/>
    </dgm:pt>
    <dgm:pt modelId="{13039787-A3A4-4EFD-BD41-E8E0483394CF}" type="pres">
      <dgm:prSet presAssocID="{E1C997B5-D670-4D84-83C4-48E27AD14056}" presName="srcNode" presStyleLbl="node1" presStyleIdx="0" presStyleCnt="4"/>
      <dgm:spPr/>
    </dgm:pt>
    <dgm:pt modelId="{ECADC616-3AB1-48C5-95F0-6AD27A6A35BF}" type="pres">
      <dgm:prSet presAssocID="{E1C997B5-D670-4D84-83C4-48E27AD14056}" presName="conn" presStyleLbl="parChTrans1D2" presStyleIdx="0" presStyleCnt="1"/>
      <dgm:spPr/>
    </dgm:pt>
    <dgm:pt modelId="{1B3BD2EB-73B2-47FF-9809-FFE8927AA474}" type="pres">
      <dgm:prSet presAssocID="{E1C997B5-D670-4D84-83C4-48E27AD14056}" presName="extraNode" presStyleLbl="node1" presStyleIdx="0" presStyleCnt="4"/>
      <dgm:spPr/>
    </dgm:pt>
    <dgm:pt modelId="{075746D7-E3DC-4B26-9BC7-35BF040CCE7E}" type="pres">
      <dgm:prSet presAssocID="{E1C997B5-D670-4D84-83C4-48E27AD14056}" presName="dstNode" presStyleLbl="node1" presStyleIdx="0" presStyleCnt="4"/>
      <dgm:spPr/>
    </dgm:pt>
    <dgm:pt modelId="{9F3F193A-C0AF-47E1-B3FD-F7B1B9CB1C63}" type="pres">
      <dgm:prSet presAssocID="{C138719B-79F0-4A9F-B734-C4B784DAD8D9}" presName="text_1" presStyleLbl="node1" presStyleIdx="0" presStyleCnt="4">
        <dgm:presLayoutVars>
          <dgm:bulletEnabled val="1"/>
        </dgm:presLayoutVars>
      </dgm:prSet>
      <dgm:spPr/>
    </dgm:pt>
    <dgm:pt modelId="{988FAAAC-1BB2-44E3-848D-8EE77B7C2CCA}" type="pres">
      <dgm:prSet presAssocID="{C138719B-79F0-4A9F-B734-C4B784DAD8D9}" presName="accent_1" presStyleCnt="0"/>
      <dgm:spPr/>
    </dgm:pt>
    <dgm:pt modelId="{979C7902-E1AA-434D-A4BC-6A0C3379720E}" type="pres">
      <dgm:prSet presAssocID="{C138719B-79F0-4A9F-B734-C4B784DAD8D9}" presName="accentRepeatNode" presStyleLbl="solidFgAcc1" presStyleIdx="0" presStyleCnt="4" custLinFactNeighborX="6429" custLinFactNeighborY="495"/>
      <dgm:spPr>
        <a:solidFill>
          <a:schemeClr val="accent4">
            <a:lumMod val="60000"/>
            <a:lumOff val="40000"/>
          </a:schemeClr>
        </a:solidFill>
      </dgm:spPr>
    </dgm:pt>
    <dgm:pt modelId="{A3235C84-CBD1-4D1E-A310-68941D8FA6A6}" type="pres">
      <dgm:prSet presAssocID="{6F873B95-3F99-4D67-89B6-DCCC80A6C914}" presName="text_2" presStyleLbl="node1" presStyleIdx="1" presStyleCnt="4">
        <dgm:presLayoutVars>
          <dgm:bulletEnabled val="1"/>
        </dgm:presLayoutVars>
      </dgm:prSet>
      <dgm:spPr/>
    </dgm:pt>
    <dgm:pt modelId="{32F81FDB-D8D7-4E15-8F18-AC1B0CBEFC1D}" type="pres">
      <dgm:prSet presAssocID="{6F873B95-3F99-4D67-89B6-DCCC80A6C914}" presName="accent_2" presStyleCnt="0"/>
      <dgm:spPr/>
    </dgm:pt>
    <dgm:pt modelId="{09EE49F2-2035-4333-A952-34B645D16B31}" type="pres">
      <dgm:prSet presAssocID="{6F873B95-3F99-4D67-89B6-DCCC80A6C914}" presName="accentRepeatNode" presStyleLbl="solidFgAcc1" presStyleIdx="1" presStyleCnt="4"/>
      <dgm:spPr>
        <a:solidFill>
          <a:schemeClr val="accent5">
            <a:lumMod val="40000"/>
            <a:lumOff val="60000"/>
          </a:schemeClr>
        </a:solidFill>
      </dgm:spPr>
    </dgm:pt>
    <dgm:pt modelId="{5C6BCA5E-BF20-43D5-9BDF-924812242A6E}" type="pres">
      <dgm:prSet presAssocID="{1FB22A6B-24E9-4C12-80B1-AAD1748D5AB6}" presName="text_3" presStyleLbl="node1" presStyleIdx="2" presStyleCnt="4">
        <dgm:presLayoutVars>
          <dgm:bulletEnabled val="1"/>
        </dgm:presLayoutVars>
      </dgm:prSet>
      <dgm:spPr/>
    </dgm:pt>
    <dgm:pt modelId="{2C1B513A-A376-4CF6-A6CF-728780987046}" type="pres">
      <dgm:prSet presAssocID="{1FB22A6B-24E9-4C12-80B1-AAD1748D5AB6}" presName="accent_3" presStyleCnt="0"/>
      <dgm:spPr/>
    </dgm:pt>
    <dgm:pt modelId="{9451DC9C-BB7D-4CC8-B43D-E96F957B99F3}" type="pres">
      <dgm:prSet presAssocID="{1FB22A6B-24E9-4C12-80B1-AAD1748D5AB6}" presName="accentRepeatNode" presStyleLbl="solidFgAcc1" presStyleIdx="2" presStyleCnt="4"/>
      <dgm:spPr>
        <a:solidFill>
          <a:schemeClr val="accent6">
            <a:lumMod val="40000"/>
            <a:lumOff val="60000"/>
          </a:schemeClr>
        </a:solidFill>
      </dgm:spPr>
    </dgm:pt>
    <dgm:pt modelId="{1DA98F34-9DC6-4D10-8486-C28997E74ED1}" type="pres">
      <dgm:prSet presAssocID="{E1093DA6-90F9-4A0D-8555-D527DBA12B4E}" presName="text_4" presStyleLbl="node1" presStyleIdx="3" presStyleCnt="4">
        <dgm:presLayoutVars>
          <dgm:bulletEnabled val="1"/>
        </dgm:presLayoutVars>
      </dgm:prSet>
      <dgm:spPr/>
    </dgm:pt>
    <dgm:pt modelId="{6952018B-CD0B-4D17-A3F6-9C37ED69DB06}" type="pres">
      <dgm:prSet presAssocID="{E1093DA6-90F9-4A0D-8555-D527DBA12B4E}" presName="accent_4" presStyleCnt="0"/>
      <dgm:spPr/>
    </dgm:pt>
    <dgm:pt modelId="{3D59DCD7-2D2C-4B22-8677-EDC7343B6233}" type="pres">
      <dgm:prSet presAssocID="{E1093DA6-90F9-4A0D-8555-D527DBA12B4E}" presName="accentRepeatNode" presStyleLbl="solidFgAcc1" presStyleIdx="3" presStyleCnt="4"/>
      <dgm:spPr>
        <a:solidFill>
          <a:schemeClr val="accent2">
            <a:lumMod val="40000"/>
            <a:lumOff val="60000"/>
          </a:schemeClr>
        </a:solidFill>
      </dgm:spPr>
    </dgm:pt>
  </dgm:ptLst>
  <dgm:cxnLst>
    <dgm:cxn modelId="{525F1935-FCD1-4A02-95DB-AC9E38B6B44E}" srcId="{E1C997B5-D670-4D84-83C4-48E27AD14056}" destId="{1FB22A6B-24E9-4C12-80B1-AAD1748D5AB6}" srcOrd="2" destOrd="0" parTransId="{42691EA2-E530-4C70-86EE-9CEA42E4D0E8}" sibTransId="{1FEC9515-8434-43A3-A648-EABD4183CFCF}"/>
    <dgm:cxn modelId="{41B2E836-EE7B-4139-A592-9E615A6E24A7}" srcId="{E1C997B5-D670-4D84-83C4-48E27AD14056}" destId="{6F873B95-3F99-4D67-89B6-DCCC80A6C914}" srcOrd="1" destOrd="0" parTransId="{FC2D5278-4979-4FB5-93FB-DE54CE835CD5}" sibTransId="{90255B3D-C74C-4DA1-8B03-20372EDB3FD5}"/>
    <dgm:cxn modelId="{8AA30049-E0F1-489B-94DA-A965E3FA907C}" type="presOf" srcId="{6F873B95-3F99-4D67-89B6-DCCC80A6C914}" destId="{A3235C84-CBD1-4D1E-A310-68941D8FA6A6}" srcOrd="0" destOrd="0" presId="urn:microsoft.com/office/officeart/2008/layout/VerticalCurvedList"/>
    <dgm:cxn modelId="{3299C47B-E93D-4509-93ED-CC41DCC6DA07}" srcId="{E1C997B5-D670-4D84-83C4-48E27AD14056}" destId="{C138719B-79F0-4A9F-B734-C4B784DAD8D9}" srcOrd="0" destOrd="0" parTransId="{EAAF675C-A989-4DBD-ABFA-A9BA96FA828E}" sibTransId="{F84C7523-30CB-4596-8782-5A9383A45F60}"/>
    <dgm:cxn modelId="{212F2F97-492F-497E-9679-D37E6B2C7705}" type="presOf" srcId="{E1093DA6-90F9-4A0D-8555-D527DBA12B4E}" destId="{1DA98F34-9DC6-4D10-8486-C28997E74ED1}" srcOrd="0" destOrd="0" presId="urn:microsoft.com/office/officeart/2008/layout/VerticalCurvedList"/>
    <dgm:cxn modelId="{2C10C8B7-EDAE-4989-A57D-77AACDB6703B}" type="presOf" srcId="{C138719B-79F0-4A9F-B734-C4B784DAD8D9}" destId="{9F3F193A-C0AF-47E1-B3FD-F7B1B9CB1C63}" srcOrd="0" destOrd="0" presId="urn:microsoft.com/office/officeart/2008/layout/VerticalCurvedList"/>
    <dgm:cxn modelId="{86E244C7-6785-4E1C-A1F4-8B40749BD0CD}" type="presOf" srcId="{1FB22A6B-24E9-4C12-80B1-AAD1748D5AB6}" destId="{5C6BCA5E-BF20-43D5-9BDF-924812242A6E}" srcOrd="0" destOrd="0" presId="urn:microsoft.com/office/officeart/2008/layout/VerticalCurvedList"/>
    <dgm:cxn modelId="{4B22CBE3-CB94-4DD5-94E3-C4CE8F14E98F}" type="presOf" srcId="{F84C7523-30CB-4596-8782-5A9383A45F60}" destId="{ECADC616-3AB1-48C5-95F0-6AD27A6A35BF}" srcOrd="0" destOrd="0" presId="urn:microsoft.com/office/officeart/2008/layout/VerticalCurvedList"/>
    <dgm:cxn modelId="{E17C25E5-ED66-4703-96FB-50266F1B3AD7}" srcId="{E1C997B5-D670-4D84-83C4-48E27AD14056}" destId="{E1093DA6-90F9-4A0D-8555-D527DBA12B4E}" srcOrd="3" destOrd="0" parTransId="{DCDDD506-945D-452A-9DF3-A9204F15563A}" sibTransId="{B418BC3B-9E04-4225-8A9D-4354AF652F5D}"/>
    <dgm:cxn modelId="{617E09F0-A29D-436C-8A5F-023D64E43E39}" type="presOf" srcId="{E1C997B5-D670-4D84-83C4-48E27AD14056}" destId="{F1511FA8-D9F3-4793-9DC1-E3AE160C3241}" srcOrd="0" destOrd="0" presId="urn:microsoft.com/office/officeart/2008/layout/VerticalCurvedList"/>
    <dgm:cxn modelId="{680CBD40-0A4D-4346-AB8D-A654DBD0C94D}" type="presParOf" srcId="{F1511FA8-D9F3-4793-9DC1-E3AE160C3241}" destId="{1C1CB28A-1294-480B-AE58-8A2EA10EA198}" srcOrd="0" destOrd="0" presId="urn:microsoft.com/office/officeart/2008/layout/VerticalCurvedList"/>
    <dgm:cxn modelId="{E2E0B962-95CB-42A7-A168-1DA2B0DD5B81}" type="presParOf" srcId="{1C1CB28A-1294-480B-AE58-8A2EA10EA198}" destId="{7E0AFDF2-C743-45AA-8BD2-0431C5CA08F5}" srcOrd="0" destOrd="0" presId="urn:microsoft.com/office/officeart/2008/layout/VerticalCurvedList"/>
    <dgm:cxn modelId="{D4B27CE3-74AE-4B83-98CB-67B31475E86C}" type="presParOf" srcId="{7E0AFDF2-C743-45AA-8BD2-0431C5CA08F5}" destId="{13039787-A3A4-4EFD-BD41-E8E0483394CF}" srcOrd="0" destOrd="0" presId="urn:microsoft.com/office/officeart/2008/layout/VerticalCurvedList"/>
    <dgm:cxn modelId="{2F6079D0-4FFE-47A9-88B5-0AF60669FE89}" type="presParOf" srcId="{7E0AFDF2-C743-45AA-8BD2-0431C5CA08F5}" destId="{ECADC616-3AB1-48C5-95F0-6AD27A6A35BF}" srcOrd="1" destOrd="0" presId="urn:microsoft.com/office/officeart/2008/layout/VerticalCurvedList"/>
    <dgm:cxn modelId="{86EB23A4-F49B-40C0-AF36-77D7572D48BF}" type="presParOf" srcId="{7E0AFDF2-C743-45AA-8BD2-0431C5CA08F5}" destId="{1B3BD2EB-73B2-47FF-9809-FFE8927AA474}" srcOrd="2" destOrd="0" presId="urn:microsoft.com/office/officeart/2008/layout/VerticalCurvedList"/>
    <dgm:cxn modelId="{6D0204E7-D159-4ED5-AE47-01B949C32530}" type="presParOf" srcId="{7E0AFDF2-C743-45AA-8BD2-0431C5CA08F5}" destId="{075746D7-E3DC-4B26-9BC7-35BF040CCE7E}" srcOrd="3" destOrd="0" presId="urn:microsoft.com/office/officeart/2008/layout/VerticalCurvedList"/>
    <dgm:cxn modelId="{981D5468-811E-48FC-9EE0-88F6F6BB0333}" type="presParOf" srcId="{1C1CB28A-1294-480B-AE58-8A2EA10EA198}" destId="{9F3F193A-C0AF-47E1-B3FD-F7B1B9CB1C63}" srcOrd="1" destOrd="0" presId="urn:microsoft.com/office/officeart/2008/layout/VerticalCurvedList"/>
    <dgm:cxn modelId="{0D43DB1F-7B23-4B1D-A60E-E3F08AF2C52C}" type="presParOf" srcId="{1C1CB28A-1294-480B-AE58-8A2EA10EA198}" destId="{988FAAAC-1BB2-44E3-848D-8EE77B7C2CCA}" srcOrd="2" destOrd="0" presId="urn:microsoft.com/office/officeart/2008/layout/VerticalCurvedList"/>
    <dgm:cxn modelId="{0E65A0AB-C1EC-47AA-A892-D8307EE8C1A3}" type="presParOf" srcId="{988FAAAC-1BB2-44E3-848D-8EE77B7C2CCA}" destId="{979C7902-E1AA-434D-A4BC-6A0C3379720E}" srcOrd="0" destOrd="0" presId="urn:microsoft.com/office/officeart/2008/layout/VerticalCurvedList"/>
    <dgm:cxn modelId="{920A6C18-4419-45D2-A962-B1A2E17D954E}" type="presParOf" srcId="{1C1CB28A-1294-480B-AE58-8A2EA10EA198}" destId="{A3235C84-CBD1-4D1E-A310-68941D8FA6A6}" srcOrd="3" destOrd="0" presId="urn:microsoft.com/office/officeart/2008/layout/VerticalCurvedList"/>
    <dgm:cxn modelId="{523E7195-4F4D-4384-9258-893C83A9B907}" type="presParOf" srcId="{1C1CB28A-1294-480B-AE58-8A2EA10EA198}" destId="{32F81FDB-D8D7-4E15-8F18-AC1B0CBEFC1D}" srcOrd="4" destOrd="0" presId="urn:microsoft.com/office/officeart/2008/layout/VerticalCurvedList"/>
    <dgm:cxn modelId="{642BF7BF-38CA-45D4-9D11-37E739322977}" type="presParOf" srcId="{32F81FDB-D8D7-4E15-8F18-AC1B0CBEFC1D}" destId="{09EE49F2-2035-4333-A952-34B645D16B31}" srcOrd="0" destOrd="0" presId="urn:microsoft.com/office/officeart/2008/layout/VerticalCurvedList"/>
    <dgm:cxn modelId="{F2206D55-51E5-4B7A-BF21-87DBA87E0FB6}" type="presParOf" srcId="{1C1CB28A-1294-480B-AE58-8A2EA10EA198}" destId="{5C6BCA5E-BF20-43D5-9BDF-924812242A6E}" srcOrd="5" destOrd="0" presId="urn:microsoft.com/office/officeart/2008/layout/VerticalCurvedList"/>
    <dgm:cxn modelId="{46B00854-1F10-4AF1-AD55-7B8C05F12B6B}" type="presParOf" srcId="{1C1CB28A-1294-480B-AE58-8A2EA10EA198}" destId="{2C1B513A-A376-4CF6-A6CF-728780987046}" srcOrd="6" destOrd="0" presId="urn:microsoft.com/office/officeart/2008/layout/VerticalCurvedList"/>
    <dgm:cxn modelId="{71E81CCB-FD8D-4F7E-AE4D-AFE7E7FFD2CF}" type="presParOf" srcId="{2C1B513A-A376-4CF6-A6CF-728780987046}" destId="{9451DC9C-BB7D-4CC8-B43D-E96F957B99F3}" srcOrd="0" destOrd="0" presId="urn:microsoft.com/office/officeart/2008/layout/VerticalCurvedList"/>
    <dgm:cxn modelId="{C916A9A8-EBFB-43B2-B837-586F35E4A1C4}" type="presParOf" srcId="{1C1CB28A-1294-480B-AE58-8A2EA10EA198}" destId="{1DA98F34-9DC6-4D10-8486-C28997E74ED1}" srcOrd="7" destOrd="0" presId="urn:microsoft.com/office/officeart/2008/layout/VerticalCurvedList"/>
    <dgm:cxn modelId="{E4781737-3307-4F4B-A1F6-7F78257B3F18}" type="presParOf" srcId="{1C1CB28A-1294-480B-AE58-8A2EA10EA198}" destId="{6952018B-CD0B-4D17-A3F6-9C37ED69DB06}" srcOrd="8" destOrd="0" presId="urn:microsoft.com/office/officeart/2008/layout/VerticalCurvedList"/>
    <dgm:cxn modelId="{E5B5DE90-ECE4-4BBB-9AFB-3F1B219B64D3}" type="presParOf" srcId="{6952018B-CD0B-4D17-A3F6-9C37ED69DB06}" destId="{3D59DCD7-2D2C-4B22-8677-EDC7343B6233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20AD808-C357-4F1E-B227-BB04DC1D9536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D67EF939-E1DF-43C7-93AA-72712322A683}">
      <dgm:prSet/>
      <dgm:spPr/>
      <dgm:t>
        <a:bodyPr/>
        <a:lstStyle/>
        <a:p>
          <a:r>
            <a:rPr lang="en-US"/>
            <a:t>Decision tree</a:t>
          </a:r>
          <a:endParaRPr lang="ru-RU"/>
        </a:p>
      </dgm:t>
    </dgm:pt>
    <dgm:pt modelId="{AB72CCD2-D436-4FAF-B5A9-5FB795DB9D41}" type="parTrans" cxnId="{0A6B6384-F674-4F2A-B5C6-EB22438A9C02}">
      <dgm:prSet/>
      <dgm:spPr/>
      <dgm:t>
        <a:bodyPr/>
        <a:lstStyle/>
        <a:p>
          <a:endParaRPr lang="ru-RU"/>
        </a:p>
      </dgm:t>
    </dgm:pt>
    <dgm:pt modelId="{39D391F5-E861-4570-8A34-BF1F8BB1220B}" type="sibTrans" cxnId="{0A6B6384-F674-4F2A-B5C6-EB22438A9C02}">
      <dgm:prSet/>
      <dgm:spPr/>
      <dgm:t>
        <a:bodyPr/>
        <a:lstStyle/>
        <a:p>
          <a:endParaRPr lang="ru-RU"/>
        </a:p>
      </dgm:t>
    </dgm:pt>
    <dgm:pt modelId="{10FF0911-C8DD-44B4-BE6C-964F8227CA99}">
      <dgm:prSet/>
      <dgm:spPr/>
      <dgm:t>
        <a:bodyPr/>
        <a:lstStyle/>
        <a:p>
          <a:r>
            <a:rPr lang="en-US"/>
            <a:t>random forest</a:t>
          </a:r>
          <a:endParaRPr lang="ru-RU"/>
        </a:p>
      </dgm:t>
    </dgm:pt>
    <dgm:pt modelId="{2DA442DE-2E8D-498C-B6E1-4229CD0AA89D}" type="parTrans" cxnId="{A8DC3B87-CB90-4D55-9593-FC46820B0531}">
      <dgm:prSet/>
      <dgm:spPr/>
      <dgm:t>
        <a:bodyPr/>
        <a:lstStyle/>
        <a:p>
          <a:endParaRPr lang="ru-RU"/>
        </a:p>
      </dgm:t>
    </dgm:pt>
    <dgm:pt modelId="{C7DD6283-BDE4-4702-BD04-F0EE2625E0F4}" type="sibTrans" cxnId="{A8DC3B87-CB90-4D55-9593-FC46820B0531}">
      <dgm:prSet/>
      <dgm:spPr/>
      <dgm:t>
        <a:bodyPr/>
        <a:lstStyle/>
        <a:p>
          <a:endParaRPr lang="ru-RU"/>
        </a:p>
      </dgm:t>
    </dgm:pt>
    <dgm:pt modelId="{583118E4-1928-419E-ADBC-85494F8C64C6}">
      <dgm:prSet/>
      <dgm:spPr/>
      <dgm:t>
        <a:bodyPr/>
        <a:lstStyle/>
        <a:p>
          <a:r>
            <a:rPr lang="en-US"/>
            <a:t>Knn</a:t>
          </a:r>
          <a:endParaRPr lang="ru-RU"/>
        </a:p>
      </dgm:t>
    </dgm:pt>
    <dgm:pt modelId="{2890E2C8-5890-4DC7-B5B7-D116ABD55E9A}" type="parTrans" cxnId="{83659BFC-3254-4DDC-A118-EA237F0C40A5}">
      <dgm:prSet/>
      <dgm:spPr/>
      <dgm:t>
        <a:bodyPr/>
        <a:lstStyle/>
        <a:p>
          <a:endParaRPr lang="ru-RU"/>
        </a:p>
      </dgm:t>
    </dgm:pt>
    <dgm:pt modelId="{D0E92ED5-510F-4558-90ED-7ADED11DFE49}" type="sibTrans" cxnId="{83659BFC-3254-4DDC-A118-EA237F0C40A5}">
      <dgm:prSet/>
      <dgm:spPr/>
      <dgm:t>
        <a:bodyPr/>
        <a:lstStyle/>
        <a:p>
          <a:endParaRPr lang="ru-RU"/>
        </a:p>
      </dgm:t>
    </dgm:pt>
    <dgm:pt modelId="{D20A9D9B-42BE-49F3-8ACD-7E30B728D1E1}">
      <dgm:prSet/>
      <dgm:spPr/>
      <dgm:t>
        <a:bodyPr/>
        <a:lstStyle/>
        <a:p>
          <a:r>
            <a:rPr lang="en-US" dirty="0"/>
            <a:t>logistic regression </a:t>
          </a:r>
          <a:endParaRPr lang="ru-RU" dirty="0"/>
        </a:p>
      </dgm:t>
    </dgm:pt>
    <dgm:pt modelId="{B7D90EDF-EB6E-41D3-83B7-E470CBDC2A7B}" type="parTrans" cxnId="{D9EFFE9E-2855-42E3-84D3-6964F8572AB8}">
      <dgm:prSet/>
      <dgm:spPr/>
      <dgm:t>
        <a:bodyPr/>
        <a:lstStyle/>
        <a:p>
          <a:endParaRPr lang="ru-RU"/>
        </a:p>
      </dgm:t>
    </dgm:pt>
    <dgm:pt modelId="{DC9EB536-E1B7-403E-BEF7-73EB260C8C72}" type="sibTrans" cxnId="{D9EFFE9E-2855-42E3-84D3-6964F8572AB8}">
      <dgm:prSet/>
      <dgm:spPr/>
      <dgm:t>
        <a:bodyPr/>
        <a:lstStyle/>
        <a:p>
          <a:endParaRPr lang="ru-RU"/>
        </a:p>
      </dgm:t>
    </dgm:pt>
    <dgm:pt modelId="{E95722A0-C579-4AD5-B65F-70C055738B43}" type="pres">
      <dgm:prSet presAssocID="{B20AD808-C357-4F1E-B227-BB04DC1D9536}" presName="CompostProcess" presStyleCnt="0">
        <dgm:presLayoutVars>
          <dgm:dir/>
          <dgm:resizeHandles val="exact"/>
        </dgm:presLayoutVars>
      </dgm:prSet>
      <dgm:spPr/>
    </dgm:pt>
    <dgm:pt modelId="{5DAF37FF-5D12-4549-A76D-ACC085EB1CA3}" type="pres">
      <dgm:prSet presAssocID="{B20AD808-C357-4F1E-B227-BB04DC1D9536}" presName="arrow" presStyleLbl="bgShp" presStyleIdx="0" presStyleCnt="1" custLinFactNeighborX="-6539" custLinFactNeighborY="-49000"/>
      <dgm:spPr/>
    </dgm:pt>
    <dgm:pt modelId="{3B53C4E9-971F-44B6-AFC8-CCCE36AECF23}" type="pres">
      <dgm:prSet presAssocID="{B20AD808-C357-4F1E-B227-BB04DC1D9536}" presName="linearProcess" presStyleCnt="0"/>
      <dgm:spPr/>
    </dgm:pt>
    <dgm:pt modelId="{343A9D6E-FED9-41B7-A225-FB5546D346F7}" type="pres">
      <dgm:prSet presAssocID="{D67EF939-E1DF-43C7-93AA-72712322A683}" presName="textNode" presStyleLbl="node1" presStyleIdx="0" presStyleCnt="4">
        <dgm:presLayoutVars>
          <dgm:bulletEnabled val="1"/>
        </dgm:presLayoutVars>
      </dgm:prSet>
      <dgm:spPr/>
    </dgm:pt>
    <dgm:pt modelId="{D4D9BD00-B8E5-4264-B84F-7B26CEF03372}" type="pres">
      <dgm:prSet presAssocID="{39D391F5-E861-4570-8A34-BF1F8BB1220B}" presName="sibTrans" presStyleCnt="0"/>
      <dgm:spPr/>
    </dgm:pt>
    <dgm:pt modelId="{4DF7845B-C82E-4903-B88B-898B18FD52E4}" type="pres">
      <dgm:prSet presAssocID="{10FF0911-C8DD-44B4-BE6C-964F8227CA99}" presName="textNode" presStyleLbl="node1" presStyleIdx="1" presStyleCnt="4">
        <dgm:presLayoutVars>
          <dgm:bulletEnabled val="1"/>
        </dgm:presLayoutVars>
      </dgm:prSet>
      <dgm:spPr/>
    </dgm:pt>
    <dgm:pt modelId="{75644BE5-1C37-4F83-AB07-E821CEA41C0B}" type="pres">
      <dgm:prSet presAssocID="{C7DD6283-BDE4-4702-BD04-F0EE2625E0F4}" presName="sibTrans" presStyleCnt="0"/>
      <dgm:spPr/>
    </dgm:pt>
    <dgm:pt modelId="{24C433F0-8BD1-4511-8D56-2452EA9CD228}" type="pres">
      <dgm:prSet presAssocID="{583118E4-1928-419E-ADBC-85494F8C64C6}" presName="textNode" presStyleLbl="node1" presStyleIdx="2" presStyleCnt="4">
        <dgm:presLayoutVars>
          <dgm:bulletEnabled val="1"/>
        </dgm:presLayoutVars>
      </dgm:prSet>
      <dgm:spPr/>
    </dgm:pt>
    <dgm:pt modelId="{9E896EA0-B6C8-4485-8F87-2D08D4BB6C15}" type="pres">
      <dgm:prSet presAssocID="{D0E92ED5-510F-4558-90ED-7ADED11DFE49}" presName="sibTrans" presStyleCnt="0"/>
      <dgm:spPr/>
    </dgm:pt>
    <dgm:pt modelId="{4226B8B9-A179-4795-8042-67C7ACD752DB}" type="pres">
      <dgm:prSet presAssocID="{D20A9D9B-42BE-49F3-8ACD-7E30B728D1E1}" presName="textNode" presStyleLbl="node1" presStyleIdx="3" presStyleCnt="4">
        <dgm:presLayoutVars>
          <dgm:bulletEnabled val="1"/>
        </dgm:presLayoutVars>
      </dgm:prSet>
      <dgm:spPr/>
    </dgm:pt>
  </dgm:ptLst>
  <dgm:cxnLst>
    <dgm:cxn modelId="{68C84008-AFCF-4B6F-99F8-F0B9CCA00FE1}" type="presOf" srcId="{D20A9D9B-42BE-49F3-8ACD-7E30B728D1E1}" destId="{4226B8B9-A179-4795-8042-67C7ACD752DB}" srcOrd="0" destOrd="0" presId="urn:microsoft.com/office/officeart/2005/8/layout/hProcess9"/>
    <dgm:cxn modelId="{7DC01164-F2EA-495A-8366-11FB9C89457C}" type="presOf" srcId="{B20AD808-C357-4F1E-B227-BB04DC1D9536}" destId="{E95722A0-C579-4AD5-B65F-70C055738B43}" srcOrd="0" destOrd="0" presId="urn:microsoft.com/office/officeart/2005/8/layout/hProcess9"/>
    <dgm:cxn modelId="{0A6B6384-F674-4F2A-B5C6-EB22438A9C02}" srcId="{B20AD808-C357-4F1E-B227-BB04DC1D9536}" destId="{D67EF939-E1DF-43C7-93AA-72712322A683}" srcOrd="0" destOrd="0" parTransId="{AB72CCD2-D436-4FAF-B5A9-5FB795DB9D41}" sibTransId="{39D391F5-E861-4570-8A34-BF1F8BB1220B}"/>
    <dgm:cxn modelId="{E67E9184-4664-4972-83C7-E804152E0455}" type="presOf" srcId="{10FF0911-C8DD-44B4-BE6C-964F8227CA99}" destId="{4DF7845B-C82E-4903-B88B-898B18FD52E4}" srcOrd="0" destOrd="0" presId="urn:microsoft.com/office/officeart/2005/8/layout/hProcess9"/>
    <dgm:cxn modelId="{A8DC3B87-CB90-4D55-9593-FC46820B0531}" srcId="{B20AD808-C357-4F1E-B227-BB04DC1D9536}" destId="{10FF0911-C8DD-44B4-BE6C-964F8227CA99}" srcOrd="1" destOrd="0" parTransId="{2DA442DE-2E8D-498C-B6E1-4229CD0AA89D}" sibTransId="{C7DD6283-BDE4-4702-BD04-F0EE2625E0F4}"/>
    <dgm:cxn modelId="{AC920A94-7959-4F73-8634-2DCC7E38D236}" type="presOf" srcId="{583118E4-1928-419E-ADBC-85494F8C64C6}" destId="{24C433F0-8BD1-4511-8D56-2452EA9CD228}" srcOrd="0" destOrd="0" presId="urn:microsoft.com/office/officeart/2005/8/layout/hProcess9"/>
    <dgm:cxn modelId="{D9EFFE9E-2855-42E3-84D3-6964F8572AB8}" srcId="{B20AD808-C357-4F1E-B227-BB04DC1D9536}" destId="{D20A9D9B-42BE-49F3-8ACD-7E30B728D1E1}" srcOrd="3" destOrd="0" parTransId="{B7D90EDF-EB6E-41D3-83B7-E470CBDC2A7B}" sibTransId="{DC9EB536-E1B7-403E-BEF7-73EB260C8C72}"/>
    <dgm:cxn modelId="{CD59F7EF-D8A0-4213-954A-A92A3C805836}" type="presOf" srcId="{D67EF939-E1DF-43C7-93AA-72712322A683}" destId="{343A9D6E-FED9-41B7-A225-FB5546D346F7}" srcOrd="0" destOrd="0" presId="urn:microsoft.com/office/officeart/2005/8/layout/hProcess9"/>
    <dgm:cxn modelId="{83659BFC-3254-4DDC-A118-EA237F0C40A5}" srcId="{B20AD808-C357-4F1E-B227-BB04DC1D9536}" destId="{583118E4-1928-419E-ADBC-85494F8C64C6}" srcOrd="2" destOrd="0" parTransId="{2890E2C8-5890-4DC7-B5B7-D116ABD55E9A}" sibTransId="{D0E92ED5-510F-4558-90ED-7ADED11DFE49}"/>
    <dgm:cxn modelId="{B5029D47-04FF-43A0-B984-9214F446E323}" type="presParOf" srcId="{E95722A0-C579-4AD5-B65F-70C055738B43}" destId="{5DAF37FF-5D12-4549-A76D-ACC085EB1CA3}" srcOrd="0" destOrd="0" presId="urn:microsoft.com/office/officeart/2005/8/layout/hProcess9"/>
    <dgm:cxn modelId="{F8E15213-EF52-45D7-BF9B-B56BCD8493BB}" type="presParOf" srcId="{E95722A0-C579-4AD5-B65F-70C055738B43}" destId="{3B53C4E9-971F-44B6-AFC8-CCCE36AECF23}" srcOrd="1" destOrd="0" presId="urn:microsoft.com/office/officeart/2005/8/layout/hProcess9"/>
    <dgm:cxn modelId="{94926F0D-DFD2-4E10-89C6-B763586F1AA3}" type="presParOf" srcId="{3B53C4E9-971F-44B6-AFC8-CCCE36AECF23}" destId="{343A9D6E-FED9-41B7-A225-FB5546D346F7}" srcOrd="0" destOrd="0" presId="urn:microsoft.com/office/officeart/2005/8/layout/hProcess9"/>
    <dgm:cxn modelId="{93563EDB-F00A-41A1-8ED2-63C49AB2FE74}" type="presParOf" srcId="{3B53C4E9-971F-44B6-AFC8-CCCE36AECF23}" destId="{D4D9BD00-B8E5-4264-B84F-7B26CEF03372}" srcOrd="1" destOrd="0" presId="urn:microsoft.com/office/officeart/2005/8/layout/hProcess9"/>
    <dgm:cxn modelId="{5CE5F5A3-5510-46A6-9FCE-90E5E56D5414}" type="presParOf" srcId="{3B53C4E9-971F-44B6-AFC8-CCCE36AECF23}" destId="{4DF7845B-C82E-4903-B88B-898B18FD52E4}" srcOrd="2" destOrd="0" presId="urn:microsoft.com/office/officeart/2005/8/layout/hProcess9"/>
    <dgm:cxn modelId="{EC89EF55-6BE8-4D57-84CF-1BB0AF628DE3}" type="presParOf" srcId="{3B53C4E9-971F-44B6-AFC8-CCCE36AECF23}" destId="{75644BE5-1C37-4F83-AB07-E821CEA41C0B}" srcOrd="3" destOrd="0" presId="urn:microsoft.com/office/officeart/2005/8/layout/hProcess9"/>
    <dgm:cxn modelId="{8A1C1709-37C3-4DF1-BF74-D0259ECF8B7C}" type="presParOf" srcId="{3B53C4E9-971F-44B6-AFC8-CCCE36AECF23}" destId="{24C433F0-8BD1-4511-8D56-2452EA9CD228}" srcOrd="4" destOrd="0" presId="urn:microsoft.com/office/officeart/2005/8/layout/hProcess9"/>
    <dgm:cxn modelId="{85CDD86A-1487-4F79-92EF-2F908293156C}" type="presParOf" srcId="{3B53C4E9-971F-44B6-AFC8-CCCE36AECF23}" destId="{9E896EA0-B6C8-4485-8F87-2D08D4BB6C15}" srcOrd="5" destOrd="0" presId="urn:microsoft.com/office/officeart/2005/8/layout/hProcess9"/>
    <dgm:cxn modelId="{9E6C4F6C-5B02-46E7-BE77-6FA1CDEE9D5A}" type="presParOf" srcId="{3B53C4E9-971F-44B6-AFC8-CCCE36AECF23}" destId="{4226B8B9-A179-4795-8042-67C7ACD752DB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7D113D1-7724-4E52-9CFF-11F82EB0283F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4B58321D-5CDD-4A80-9A00-A60A9518B859}">
      <dgm:prSet/>
      <dgm:spPr/>
      <dgm:t>
        <a:bodyPr/>
        <a:lstStyle/>
        <a:p>
          <a:r>
            <a:rPr lang="en-US"/>
            <a:t>K-means for clustering</a:t>
          </a:r>
          <a:endParaRPr lang="ru-RU"/>
        </a:p>
      </dgm:t>
    </dgm:pt>
    <dgm:pt modelId="{F36D3558-0099-4300-9A63-D1E84A13AFD8}" type="parTrans" cxnId="{88458B7F-BA25-452E-902B-B5969C90B215}">
      <dgm:prSet/>
      <dgm:spPr/>
      <dgm:t>
        <a:bodyPr/>
        <a:lstStyle/>
        <a:p>
          <a:endParaRPr lang="ru-RU"/>
        </a:p>
      </dgm:t>
    </dgm:pt>
    <dgm:pt modelId="{A8A73498-6F78-43F1-9929-CD8DF2191281}" type="sibTrans" cxnId="{88458B7F-BA25-452E-902B-B5969C90B215}">
      <dgm:prSet/>
      <dgm:spPr/>
      <dgm:t>
        <a:bodyPr/>
        <a:lstStyle/>
        <a:p>
          <a:endParaRPr lang="ru-RU"/>
        </a:p>
      </dgm:t>
    </dgm:pt>
    <dgm:pt modelId="{DF7FBE61-6A27-4F50-84B0-ED7417A9D37A}">
      <dgm:prSet/>
      <dgm:spPr/>
      <dgm:t>
        <a:bodyPr/>
        <a:lstStyle/>
        <a:p>
          <a:r>
            <a:rPr lang="en-US" dirty="0" err="1"/>
            <a:t>Apriori</a:t>
          </a:r>
          <a:r>
            <a:rPr lang="en-US" dirty="0"/>
            <a:t> algorithm for association</a:t>
          </a:r>
          <a:endParaRPr lang="ru-RU" dirty="0"/>
        </a:p>
      </dgm:t>
    </dgm:pt>
    <dgm:pt modelId="{002D5571-162F-4543-9F0B-20152B73E78D}" type="parTrans" cxnId="{81CFF0EC-57E0-4307-87ED-AE080A00C5AB}">
      <dgm:prSet/>
      <dgm:spPr/>
      <dgm:t>
        <a:bodyPr/>
        <a:lstStyle/>
        <a:p>
          <a:endParaRPr lang="ru-RU"/>
        </a:p>
      </dgm:t>
    </dgm:pt>
    <dgm:pt modelId="{A4953EFF-2718-4898-B06A-0C44E5FED1DE}" type="sibTrans" cxnId="{81CFF0EC-57E0-4307-87ED-AE080A00C5AB}">
      <dgm:prSet/>
      <dgm:spPr/>
      <dgm:t>
        <a:bodyPr/>
        <a:lstStyle/>
        <a:p>
          <a:endParaRPr lang="ru-RU"/>
        </a:p>
      </dgm:t>
    </dgm:pt>
    <dgm:pt modelId="{EBE47A7F-BA31-454F-9A73-5CE32BBE3D4A}" type="pres">
      <dgm:prSet presAssocID="{B7D113D1-7724-4E52-9CFF-11F82EB0283F}" presName="Name0" presStyleCnt="0">
        <dgm:presLayoutVars>
          <dgm:dir/>
          <dgm:resizeHandles val="exact"/>
        </dgm:presLayoutVars>
      </dgm:prSet>
      <dgm:spPr/>
    </dgm:pt>
    <dgm:pt modelId="{6814CE3E-9030-4ABC-86E9-EF1D9DF33FA6}" type="pres">
      <dgm:prSet presAssocID="{4B58321D-5CDD-4A80-9A00-A60A9518B859}" presName="parTxOnly" presStyleLbl="node1" presStyleIdx="0" presStyleCnt="2">
        <dgm:presLayoutVars>
          <dgm:bulletEnabled val="1"/>
        </dgm:presLayoutVars>
      </dgm:prSet>
      <dgm:spPr/>
    </dgm:pt>
    <dgm:pt modelId="{4BC6C9D6-839E-4B79-A555-03F442634F78}" type="pres">
      <dgm:prSet presAssocID="{A8A73498-6F78-43F1-9929-CD8DF2191281}" presName="parSpace" presStyleCnt="0"/>
      <dgm:spPr/>
    </dgm:pt>
    <dgm:pt modelId="{75D9ECC2-C0E5-44CD-9A6D-5BE13CB354E6}" type="pres">
      <dgm:prSet presAssocID="{DF7FBE61-6A27-4F50-84B0-ED7417A9D37A}" presName="parTxOnly" presStyleLbl="node1" presStyleIdx="1" presStyleCnt="2">
        <dgm:presLayoutVars>
          <dgm:bulletEnabled val="1"/>
        </dgm:presLayoutVars>
      </dgm:prSet>
      <dgm:spPr/>
    </dgm:pt>
  </dgm:ptLst>
  <dgm:cxnLst>
    <dgm:cxn modelId="{5B136836-1985-483E-8020-51914BBF6623}" type="presOf" srcId="{4B58321D-5CDD-4A80-9A00-A60A9518B859}" destId="{6814CE3E-9030-4ABC-86E9-EF1D9DF33FA6}" srcOrd="0" destOrd="0" presId="urn:microsoft.com/office/officeart/2005/8/layout/hChevron3"/>
    <dgm:cxn modelId="{88458B7F-BA25-452E-902B-B5969C90B215}" srcId="{B7D113D1-7724-4E52-9CFF-11F82EB0283F}" destId="{4B58321D-5CDD-4A80-9A00-A60A9518B859}" srcOrd="0" destOrd="0" parTransId="{F36D3558-0099-4300-9A63-D1E84A13AFD8}" sibTransId="{A8A73498-6F78-43F1-9929-CD8DF2191281}"/>
    <dgm:cxn modelId="{8E674FA9-B5F0-4091-8EE6-9C36FED0E6EF}" type="presOf" srcId="{B7D113D1-7724-4E52-9CFF-11F82EB0283F}" destId="{EBE47A7F-BA31-454F-9A73-5CE32BBE3D4A}" srcOrd="0" destOrd="0" presId="urn:microsoft.com/office/officeart/2005/8/layout/hChevron3"/>
    <dgm:cxn modelId="{D990CECC-3389-4B3E-8336-8851CF6C02EB}" type="presOf" srcId="{DF7FBE61-6A27-4F50-84B0-ED7417A9D37A}" destId="{75D9ECC2-C0E5-44CD-9A6D-5BE13CB354E6}" srcOrd="0" destOrd="0" presId="urn:microsoft.com/office/officeart/2005/8/layout/hChevron3"/>
    <dgm:cxn modelId="{81CFF0EC-57E0-4307-87ED-AE080A00C5AB}" srcId="{B7D113D1-7724-4E52-9CFF-11F82EB0283F}" destId="{DF7FBE61-6A27-4F50-84B0-ED7417A9D37A}" srcOrd="1" destOrd="0" parTransId="{002D5571-162F-4543-9F0B-20152B73E78D}" sibTransId="{A4953EFF-2718-4898-B06A-0C44E5FED1DE}"/>
    <dgm:cxn modelId="{FC915991-5726-4CB5-9288-806D18C6108A}" type="presParOf" srcId="{EBE47A7F-BA31-454F-9A73-5CE32BBE3D4A}" destId="{6814CE3E-9030-4ABC-86E9-EF1D9DF33FA6}" srcOrd="0" destOrd="0" presId="urn:microsoft.com/office/officeart/2005/8/layout/hChevron3"/>
    <dgm:cxn modelId="{56BE2F2F-590C-48C5-881E-10A5B7EA1813}" type="presParOf" srcId="{EBE47A7F-BA31-454F-9A73-5CE32BBE3D4A}" destId="{4BC6C9D6-839E-4B79-A555-03F442634F78}" srcOrd="1" destOrd="0" presId="urn:microsoft.com/office/officeart/2005/8/layout/hChevron3"/>
    <dgm:cxn modelId="{46A1D2CD-0444-4467-8918-E5DDE40C550C}" type="presParOf" srcId="{EBE47A7F-BA31-454F-9A73-5CE32BBE3D4A}" destId="{75D9ECC2-C0E5-44CD-9A6D-5BE13CB354E6}" srcOrd="2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8E5E8F4-5C95-46CB-A538-25420FEC8468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21C9DF83-6C53-48D3-AF4C-D5A44579080E}">
      <dgm:prSet/>
      <dgm:spPr/>
      <dgm:t>
        <a:bodyPr/>
        <a:lstStyle/>
        <a:p>
          <a:r>
            <a:rPr lang="en-US" dirty="0"/>
            <a:t>Markov Decision Process </a:t>
          </a:r>
          <a:endParaRPr lang="ru-RU" dirty="0"/>
        </a:p>
      </dgm:t>
    </dgm:pt>
    <dgm:pt modelId="{246A7CDE-8CB6-4E40-BC8C-860C83FD75B0}" type="parTrans" cxnId="{76C9CCA1-672C-4DA9-AA64-8D8D1AD64891}">
      <dgm:prSet/>
      <dgm:spPr/>
      <dgm:t>
        <a:bodyPr/>
        <a:lstStyle/>
        <a:p>
          <a:endParaRPr lang="ru-RU"/>
        </a:p>
      </dgm:t>
    </dgm:pt>
    <dgm:pt modelId="{40F9A006-65AE-4BEC-84A3-7F96286B33B2}" type="sibTrans" cxnId="{76C9CCA1-672C-4DA9-AA64-8D8D1AD64891}">
      <dgm:prSet/>
      <dgm:spPr/>
      <dgm:t>
        <a:bodyPr/>
        <a:lstStyle/>
        <a:p>
          <a:endParaRPr lang="ru-RU"/>
        </a:p>
      </dgm:t>
    </dgm:pt>
    <dgm:pt modelId="{10B3667C-4A82-49AB-B2DF-EE50143137FB}" type="pres">
      <dgm:prSet presAssocID="{48E5E8F4-5C95-46CB-A538-25420FEC8468}" presName="Name0" presStyleCnt="0">
        <dgm:presLayoutVars>
          <dgm:dir/>
          <dgm:resizeHandles val="exact"/>
        </dgm:presLayoutVars>
      </dgm:prSet>
      <dgm:spPr/>
    </dgm:pt>
    <dgm:pt modelId="{57C3C20A-1EA2-4A6B-BAC3-7ACBE6BC614F}" type="pres">
      <dgm:prSet presAssocID="{21C9DF83-6C53-48D3-AF4C-D5A44579080E}" presName="parTxOnly" presStyleLbl="node1" presStyleIdx="0" presStyleCnt="1" custLinFactNeighborX="48456" custLinFactNeighborY="22929">
        <dgm:presLayoutVars>
          <dgm:bulletEnabled val="1"/>
        </dgm:presLayoutVars>
      </dgm:prSet>
      <dgm:spPr/>
    </dgm:pt>
  </dgm:ptLst>
  <dgm:cxnLst>
    <dgm:cxn modelId="{AEB6F446-C5B7-415D-96DF-9E47280994AF}" type="presOf" srcId="{21C9DF83-6C53-48D3-AF4C-D5A44579080E}" destId="{57C3C20A-1EA2-4A6B-BAC3-7ACBE6BC614F}" srcOrd="0" destOrd="0" presId="urn:microsoft.com/office/officeart/2005/8/layout/hChevron3"/>
    <dgm:cxn modelId="{7813728E-D020-461C-AF1C-B5F335BCAD84}" type="presOf" srcId="{48E5E8F4-5C95-46CB-A538-25420FEC8468}" destId="{10B3667C-4A82-49AB-B2DF-EE50143137FB}" srcOrd="0" destOrd="0" presId="urn:microsoft.com/office/officeart/2005/8/layout/hChevron3"/>
    <dgm:cxn modelId="{76C9CCA1-672C-4DA9-AA64-8D8D1AD64891}" srcId="{48E5E8F4-5C95-46CB-A538-25420FEC8468}" destId="{21C9DF83-6C53-48D3-AF4C-D5A44579080E}" srcOrd="0" destOrd="0" parTransId="{246A7CDE-8CB6-4E40-BC8C-860C83FD75B0}" sibTransId="{40F9A006-65AE-4BEC-84A3-7F96286B33B2}"/>
    <dgm:cxn modelId="{51AD14B2-83BB-4B74-B2A2-95CEA8C41064}" type="presParOf" srcId="{10B3667C-4A82-49AB-B2DF-EE50143137FB}" destId="{57C3C20A-1EA2-4A6B-BAC3-7ACBE6BC614F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ADC616-3AB1-48C5-95F0-6AD27A6A35BF}">
      <dsp:nvSpPr>
        <dsp:cNvPr id="0" name=""/>
        <dsp:cNvSpPr/>
      </dsp:nvSpPr>
      <dsp:spPr>
        <a:xfrm>
          <a:off x="-6126981" y="-937410"/>
          <a:ext cx="7293488" cy="7293488"/>
        </a:xfrm>
        <a:prstGeom prst="blockArc">
          <a:avLst>
            <a:gd name="adj1" fmla="val 18900000"/>
            <a:gd name="adj2" fmla="val 2700000"/>
            <a:gd name="adj3" fmla="val 296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F193A-C0AF-47E1-B3FD-F7B1B9CB1C63}">
      <dsp:nvSpPr>
        <dsp:cNvPr id="0" name=""/>
        <dsp:cNvSpPr/>
      </dsp:nvSpPr>
      <dsp:spPr>
        <a:xfrm>
          <a:off x="610504" y="416587"/>
          <a:ext cx="10695742" cy="83360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1676" tIns="109220" rIns="109220" bIns="109220" numCol="1" spcCol="1270" anchor="ctr" anchorCtr="0">
          <a:noAutofit/>
        </a:bodyPr>
        <a:lstStyle/>
        <a:p>
          <a:pPr marL="0" lvl="0" indent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300" kern="1200" dirty="0"/>
            <a:t>Supervised Machine Learning </a:t>
          </a:r>
          <a:endParaRPr lang="ru-RU" sz="4300" kern="1200" dirty="0"/>
        </a:p>
      </dsp:txBody>
      <dsp:txXfrm>
        <a:off x="610504" y="416587"/>
        <a:ext cx="10695742" cy="833607"/>
      </dsp:txXfrm>
    </dsp:sp>
    <dsp:sp modelId="{979C7902-E1AA-434D-A4BC-6A0C3379720E}">
      <dsp:nvSpPr>
        <dsp:cNvPr id="0" name=""/>
        <dsp:cNvSpPr/>
      </dsp:nvSpPr>
      <dsp:spPr>
        <a:xfrm>
          <a:off x="156490" y="317544"/>
          <a:ext cx="1042009" cy="1042009"/>
        </a:xfrm>
        <a:prstGeom prst="ellipse">
          <a:avLst/>
        </a:prstGeom>
        <a:solidFill>
          <a:schemeClr val="accent4">
            <a:lumMod val="60000"/>
            <a:lumOff val="4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235C84-CBD1-4D1E-A310-68941D8FA6A6}">
      <dsp:nvSpPr>
        <dsp:cNvPr id="0" name=""/>
        <dsp:cNvSpPr/>
      </dsp:nvSpPr>
      <dsp:spPr>
        <a:xfrm>
          <a:off x="1088431" y="1667215"/>
          <a:ext cx="10217815" cy="83360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1676" tIns="109220" rIns="109220" bIns="109220" numCol="1" spcCol="1270" anchor="ctr" anchorCtr="0">
          <a:noAutofit/>
        </a:bodyPr>
        <a:lstStyle/>
        <a:p>
          <a:pPr marL="0" lvl="0" indent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300" kern="1200" dirty="0"/>
            <a:t>Unsupervised Machine Learning </a:t>
          </a:r>
          <a:endParaRPr lang="ru-RU" sz="4300" kern="1200" dirty="0"/>
        </a:p>
      </dsp:txBody>
      <dsp:txXfrm>
        <a:off x="1088431" y="1667215"/>
        <a:ext cx="10217815" cy="833607"/>
      </dsp:txXfrm>
    </dsp:sp>
    <dsp:sp modelId="{09EE49F2-2035-4333-A952-34B645D16B31}">
      <dsp:nvSpPr>
        <dsp:cNvPr id="0" name=""/>
        <dsp:cNvSpPr/>
      </dsp:nvSpPr>
      <dsp:spPr>
        <a:xfrm>
          <a:off x="567426" y="1563014"/>
          <a:ext cx="1042009" cy="1042009"/>
        </a:xfrm>
        <a:prstGeom prst="ellipse">
          <a:avLst/>
        </a:prstGeom>
        <a:solidFill>
          <a:schemeClr val="accent5">
            <a:lumMod val="40000"/>
            <a:lumOff val="6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C6BCA5E-BF20-43D5-9BDF-924812242A6E}">
      <dsp:nvSpPr>
        <dsp:cNvPr id="0" name=""/>
        <dsp:cNvSpPr/>
      </dsp:nvSpPr>
      <dsp:spPr>
        <a:xfrm>
          <a:off x="1088431" y="2917843"/>
          <a:ext cx="10217815" cy="83360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1676" tIns="109220" rIns="109220" bIns="109220" numCol="1" spcCol="1270" anchor="ctr" anchorCtr="0">
          <a:noAutofit/>
        </a:bodyPr>
        <a:lstStyle/>
        <a:p>
          <a:pPr marL="0" lvl="0" indent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300" kern="1200" dirty="0"/>
            <a:t>Semi-supervised Machine Learning </a:t>
          </a:r>
          <a:endParaRPr lang="ru-RU" sz="4300" kern="1200" dirty="0"/>
        </a:p>
      </dsp:txBody>
      <dsp:txXfrm>
        <a:off x="1088431" y="2917843"/>
        <a:ext cx="10217815" cy="833607"/>
      </dsp:txXfrm>
    </dsp:sp>
    <dsp:sp modelId="{9451DC9C-BB7D-4CC8-B43D-E96F957B99F3}">
      <dsp:nvSpPr>
        <dsp:cNvPr id="0" name=""/>
        <dsp:cNvSpPr/>
      </dsp:nvSpPr>
      <dsp:spPr>
        <a:xfrm>
          <a:off x="567426" y="2813642"/>
          <a:ext cx="1042009" cy="1042009"/>
        </a:xfrm>
        <a:prstGeom prst="ellipse">
          <a:avLst/>
        </a:prstGeom>
        <a:solidFill>
          <a:schemeClr val="accent6">
            <a:lumMod val="40000"/>
            <a:lumOff val="6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A98F34-9DC6-4D10-8486-C28997E74ED1}">
      <dsp:nvSpPr>
        <dsp:cNvPr id="0" name=""/>
        <dsp:cNvSpPr/>
      </dsp:nvSpPr>
      <dsp:spPr>
        <a:xfrm>
          <a:off x="610504" y="4168472"/>
          <a:ext cx="10695742" cy="83360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1676" tIns="109220" rIns="109220" bIns="109220" numCol="1" spcCol="1270" anchor="ctr" anchorCtr="0">
          <a:noAutofit/>
        </a:bodyPr>
        <a:lstStyle/>
        <a:p>
          <a:pPr marL="0" lvl="0" indent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300" kern="1200" dirty="0"/>
            <a:t>Reinforcement Machine Learning </a:t>
          </a:r>
          <a:endParaRPr lang="ru-RU" sz="4300" kern="1200" dirty="0"/>
        </a:p>
      </dsp:txBody>
      <dsp:txXfrm>
        <a:off x="610504" y="4168472"/>
        <a:ext cx="10695742" cy="833607"/>
      </dsp:txXfrm>
    </dsp:sp>
    <dsp:sp modelId="{3D59DCD7-2D2C-4B22-8677-EDC7343B6233}">
      <dsp:nvSpPr>
        <dsp:cNvPr id="0" name=""/>
        <dsp:cNvSpPr/>
      </dsp:nvSpPr>
      <dsp:spPr>
        <a:xfrm>
          <a:off x="89500" y="4064271"/>
          <a:ext cx="1042009" cy="1042009"/>
        </a:xfrm>
        <a:prstGeom prst="ellipse">
          <a:avLst/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AF37FF-5D12-4549-A76D-ACC085EB1CA3}">
      <dsp:nvSpPr>
        <dsp:cNvPr id="0" name=""/>
        <dsp:cNvSpPr/>
      </dsp:nvSpPr>
      <dsp:spPr>
        <a:xfrm>
          <a:off x="174180" y="0"/>
          <a:ext cx="7624353" cy="171208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3A9D6E-FED9-41B7-A225-FB5546D346F7}">
      <dsp:nvSpPr>
        <dsp:cNvPr id="0" name=""/>
        <dsp:cNvSpPr/>
      </dsp:nvSpPr>
      <dsp:spPr>
        <a:xfrm>
          <a:off x="1751" y="513624"/>
          <a:ext cx="2101482" cy="6848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Decision tree</a:t>
          </a:r>
          <a:endParaRPr lang="ru-RU" sz="2000" kern="1200"/>
        </a:p>
      </dsp:txBody>
      <dsp:txXfrm>
        <a:off x="35182" y="547055"/>
        <a:ext cx="2034620" cy="617970"/>
      </dsp:txXfrm>
    </dsp:sp>
    <dsp:sp modelId="{4DF7845B-C82E-4903-B88B-898B18FD52E4}">
      <dsp:nvSpPr>
        <dsp:cNvPr id="0" name=""/>
        <dsp:cNvSpPr/>
      </dsp:nvSpPr>
      <dsp:spPr>
        <a:xfrm>
          <a:off x="2290032" y="513624"/>
          <a:ext cx="2101482" cy="6848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random forest</a:t>
          </a:r>
          <a:endParaRPr lang="ru-RU" sz="2000" kern="1200"/>
        </a:p>
      </dsp:txBody>
      <dsp:txXfrm>
        <a:off x="2323463" y="547055"/>
        <a:ext cx="2034620" cy="617970"/>
      </dsp:txXfrm>
    </dsp:sp>
    <dsp:sp modelId="{24C433F0-8BD1-4511-8D56-2452EA9CD228}">
      <dsp:nvSpPr>
        <dsp:cNvPr id="0" name=""/>
        <dsp:cNvSpPr/>
      </dsp:nvSpPr>
      <dsp:spPr>
        <a:xfrm>
          <a:off x="4578313" y="513624"/>
          <a:ext cx="2101482" cy="6848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Knn</a:t>
          </a:r>
          <a:endParaRPr lang="ru-RU" sz="2000" kern="1200"/>
        </a:p>
      </dsp:txBody>
      <dsp:txXfrm>
        <a:off x="4611744" y="547055"/>
        <a:ext cx="2034620" cy="617970"/>
      </dsp:txXfrm>
    </dsp:sp>
    <dsp:sp modelId="{4226B8B9-A179-4795-8042-67C7ACD752DB}">
      <dsp:nvSpPr>
        <dsp:cNvPr id="0" name=""/>
        <dsp:cNvSpPr/>
      </dsp:nvSpPr>
      <dsp:spPr>
        <a:xfrm>
          <a:off x="6866593" y="513624"/>
          <a:ext cx="2101482" cy="6848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logistic regression </a:t>
          </a:r>
          <a:endParaRPr lang="ru-RU" sz="2000" kern="1200" dirty="0"/>
        </a:p>
      </dsp:txBody>
      <dsp:txXfrm>
        <a:off x="6900024" y="547055"/>
        <a:ext cx="2034620" cy="6179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14CE3E-9030-4ABC-86E9-EF1D9DF33FA6}">
      <dsp:nvSpPr>
        <dsp:cNvPr id="0" name=""/>
        <dsp:cNvSpPr/>
      </dsp:nvSpPr>
      <dsp:spPr>
        <a:xfrm>
          <a:off x="7733" y="0"/>
          <a:ext cx="5490709" cy="79153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72009" rIns="36005" bIns="72009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/>
            <a:t>K-means for clustering</a:t>
          </a:r>
          <a:endParaRPr lang="ru-RU" sz="2700" kern="1200"/>
        </a:p>
      </dsp:txBody>
      <dsp:txXfrm>
        <a:off x="7733" y="0"/>
        <a:ext cx="5292825" cy="791536"/>
      </dsp:txXfrm>
    </dsp:sp>
    <dsp:sp modelId="{75D9ECC2-C0E5-44CD-9A6D-5BE13CB354E6}">
      <dsp:nvSpPr>
        <dsp:cNvPr id="0" name=""/>
        <dsp:cNvSpPr/>
      </dsp:nvSpPr>
      <dsp:spPr>
        <a:xfrm>
          <a:off x="4400301" y="0"/>
          <a:ext cx="5490709" cy="79153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8014" tIns="72009" rIns="36005" bIns="72009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 err="1"/>
            <a:t>Apriori</a:t>
          </a:r>
          <a:r>
            <a:rPr lang="en-US" sz="2700" kern="1200" dirty="0"/>
            <a:t> algorithm for association</a:t>
          </a:r>
          <a:endParaRPr lang="ru-RU" sz="2700" kern="1200" dirty="0"/>
        </a:p>
      </dsp:txBody>
      <dsp:txXfrm>
        <a:off x="4796069" y="0"/>
        <a:ext cx="4699173" cy="79153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C3C20A-1EA2-4A6B-BAC3-7ACBE6BC614F}">
      <dsp:nvSpPr>
        <dsp:cNvPr id="0" name=""/>
        <dsp:cNvSpPr/>
      </dsp:nvSpPr>
      <dsp:spPr>
        <a:xfrm>
          <a:off x="5744" y="0"/>
          <a:ext cx="5876170" cy="52938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72009" rIns="36005" bIns="72009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Markov Decision Process </a:t>
          </a:r>
          <a:endParaRPr lang="ru-RU" sz="2700" kern="1200" dirty="0"/>
        </a:p>
      </dsp:txBody>
      <dsp:txXfrm>
        <a:off x="5744" y="0"/>
        <a:ext cx="5743825" cy="52938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94ECF0-BC62-4327-8293-2EA0443F8D0F}" type="datetimeFigureOut">
              <a:rPr lang="ru-RU" smtClean="0"/>
              <a:t>26.01.2026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A204D9-EAE2-4F35-AFEB-5316CEB5C21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3:notes"/>
          <p:cNvSpPr txBox="1">
            <a:spLocks noGrp="1"/>
          </p:cNvSpPr>
          <p:nvPr>
            <p:ph type="body" idx="1"/>
          </p:nvPr>
        </p:nvSpPr>
        <p:spPr>
          <a:xfrm>
            <a:off x="1151875" y="3079575"/>
            <a:ext cx="9215100" cy="291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8" name="Google Shape;5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8413" y="357188"/>
            <a:ext cx="4321175" cy="24320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7FFE1E-444B-49BC-5BAB-F37F19CD04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391201C-16E2-B974-51AD-685D7938DF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AA7E10E-C682-AC05-D75B-7E23420BEB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en-US" dirty="0"/>
              <a:t>В этом выпуске мы рассмотрим наиболее распространенные алгоритмы машинного обучения.</a:t>
            </a:r>
          </a:p>
          <a:p>
            <a:pPr algn="l" rtl="0"/>
            <a:r>
              <a:rPr lang="en-US" dirty="0"/>
              <a:t>Алгоритмы описаны ниже.</a:t>
            </a:r>
          </a:p>
          <a:p>
            <a:pPr algn="l" rtl="0"/>
            <a:endParaRPr lang="en-US" dirty="0"/>
          </a:p>
          <a:p>
            <a:pPr algn="l" rtl="0"/>
            <a:r>
              <a:rPr lang="en-US" dirty="0"/>
              <a:t>ЛР: Например, общий объем продаж магазина за день, рассчитанный на основе реальных значений, может быть следующим:</a:t>
            </a:r>
          </a:p>
          <a:p>
            <a:pPr algn="l" rtl="0"/>
            <a:r>
              <a:rPr lang="en-US" dirty="0"/>
              <a:t>оценено с помощью линейной регрессии</a:t>
            </a:r>
          </a:p>
          <a:p>
            <a:pPr algn="l" rtl="0"/>
            <a:endParaRPr lang="en-US" dirty="0"/>
          </a:p>
          <a:p>
            <a:pPr algn="l" rtl="0"/>
            <a:endParaRPr lang="ru-R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236E61-DAFF-06B2-A817-69658F7A26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02A204D9-EAE2-4F35-AFEB-5316CEB5C218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19101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B8DFA-1181-763D-E244-3380ECDAE8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686AA0B-59E2-0FC9-EA1B-D4732BA0AB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464338C-FF43-E86D-5994-694A985767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endParaRPr lang="en-US" dirty="0"/>
          </a:p>
          <a:p>
            <a:pPr algn="l" rtl="0"/>
            <a:endParaRPr lang="en-US" dirty="0"/>
          </a:p>
          <a:p>
            <a:pPr algn="l" rtl="0"/>
            <a:endParaRPr lang="ru-R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1C5D2B-B507-548D-D6E1-D24AD5107E0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02A204D9-EAE2-4F35-AFEB-5316CEB5C218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84526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75678C-A508-C968-80D2-EB6D35EFE8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C205316-3FBB-30C6-DCCB-F396A0F7528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91E8385-81CA-3339-03B0-DC8EA51680B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endParaRPr lang="en-US" dirty="0"/>
          </a:p>
          <a:p>
            <a:pPr algn="l" rtl="0"/>
            <a:endParaRPr lang="ru-R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ACFC5E-F1CC-7C21-0FCB-AED58DA0442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02A204D9-EAE2-4F35-AFEB-5316CEB5C218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05893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F42C43-6559-4571-1DEB-CD462BD417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E04582B-01DB-A592-3095-33CD26E1FE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63D6250-9CEA-FB90-5132-C3AE71ABB4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en-US" dirty="0"/>
              <a:t>На приведенной выше диаграмме мы видим две характеристики, поэтому сначала нам нужно построить графики этих двух переменных.</a:t>
            </a:r>
          </a:p>
          <a:p>
            <a:pPr algn="l" rtl="0"/>
            <a:r>
              <a:rPr lang="en-US" dirty="0"/>
              <a:t>в двумерном пространстве, где каждая точка имеет две координаты, называемые опорными векторами.</a:t>
            </a:r>
          </a:p>
          <a:p>
            <a:pPr algn="l" rtl="0"/>
            <a:r>
              <a:rPr lang="en-US" dirty="0"/>
              <a:t>Эта линия разделяет данные на две разные классифицированные группы. Эта линия будет классификатором.</a:t>
            </a:r>
          </a:p>
          <a:p>
            <a:pPr algn="l" rtl="0"/>
            <a:endParaRPr lang="en-US" dirty="0"/>
          </a:p>
          <a:p>
            <a:pPr algn="l" rtl="0"/>
            <a:endParaRPr lang="en-US" dirty="0"/>
          </a:p>
          <a:p>
            <a:pPr algn="l" rtl="0"/>
            <a:endParaRPr lang="ru-R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2DC3DE-7CD5-0E13-E67B-5779874AB3C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02A204D9-EAE2-4F35-AFEB-5316CEB5C218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55691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EA5965-FC6E-B250-B441-56D09E0946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B5A0AF5-8F42-1C76-1616-03543CE0C4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3B86EF-2F4B-B0AE-45B1-84DF898AEE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endParaRPr lang="en-US" dirty="0"/>
          </a:p>
          <a:p>
            <a:pPr algn="l" rtl="0"/>
            <a:endParaRPr lang="en-US" dirty="0"/>
          </a:p>
          <a:p>
            <a:pPr algn="l" rtl="0"/>
            <a:endParaRPr lang="ru-R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825C1BD-6A27-848F-6C49-D97DCE825A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02A204D9-EAE2-4F35-AFEB-5316CEB5C218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36970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2F12B0-53D9-7844-F76D-D94ED1C587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A68EFA9-8D21-564C-3B7E-93F57C5447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93C1E37-5330-0C38-68E2-B2920A2032C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endParaRPr lang="en-US" dirty="0"/>
          </a:p>
          <a:p>
            <a:pPr algn="l" rtl="0"/>
            <a:endParaRPr lang="en-US" dirty="0"/>
          </a:p>
          <a:p>
            <a:pPr algn="l" rtl="0"/>
            <a:endParaRPr lang="ru-R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204BDE-6E60-E440-C932-532C865949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02A204D9-EAE2-4F35-AFEB-5316CEB5C218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72382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48983E-4322-F807-FC8C-6E248DDF26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970D401-C56D-AB6F-E799-ECA64B240C4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21AECA6-8A61-BFAA-7B86-AE044D12B5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endParaRPr lang="en-US" dirty="0"/>
          </a:p>
          <a:p>
            <a:pPr algn="l" rtl="0"/>
            <a:endParaRPr lang="en-US" dirty="0"/>
          </a:p>
          <a:p>
            <a:pPr algn="l" rtl="0"/>
            <a:endParaRPr lang="ru-R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1CEBC28-69B1-B6F0-0F99-9D9D22EBDB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02A204D9-EAE2-4F35-AFEB-5316CEB5C218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83557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6688A7-3745-0A78-507F-820E56FA33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88FD841-C7DD-745E-F9C0-D46373D0E1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BD40D2A-CD87-D4B5-F226-3CC65B07EA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endParaRPr lang="en-US" dirty="0"/>
          </a:p>
          <a:p>
            <a:pPr algn="l" rtl="0"/>
            <a:endParaRPr lang="en-US" dirty="0"/>
          </a:p>
          <a:p>
            <a:pPr algn="l" rtl="0"/>
            <a:endParaRPr lang="ru-R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7B59A4-B195-5D55-E441-3572FD5B0E5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02A204D9-EAE2-4F35-AFEB-5316CEB5C218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45606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80D450-0DEC-E8C2-24C1-DD4EC227AB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37C285E-06A9-5C31-6A9F-99ABA86A6B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ACB1808-069B-E769-6DF8-1D0CCA5238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endParaRPr lang="ru-R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F2692B-C91B-6BFF-68E1-4065DB1719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2A204D9-EAE2-4F35-AFEB-5316CEB5C21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95813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02A204D9-EAE2-4F35-AFEB-5316CEB5C218}" type="slidenum">
              <a:rPr lang="ru-RU" smtClean="0"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02A204D9-EAE2-4F35-AFEB-5316CEB5C218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en-US" dirty="0"/>
              <a:t>Алгоритмы машинного обучения помогают компьютерным системам учиться без явного указания на процесс обучения.</a:t>
            </a:r>
          </a:p>
          <a:p>
            <a:pPr algn="l" rtl="0"/>
            <a:r>
              <a:rPr lang="en-US" dirty="0"/>
              <a:t>запрограммированные. Эти алгоритмы подразделяются на контролируемые.</a:t>
            </a:r>
            <a:r>
              <a:rPr lang="ru-RU" dirty="0"/>
              <a:t>,</a:t>
            </a:r>
            <a:r>
              <a:rPr lang="en-US" dirty="0"/>
              <a:t>неконтролируемое, полуконтролируемое и подкрепление</a:t>
            </a:r>
          </a:p>
          <a:p>
            <a:pPr algn="l" rtl="0"/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02A204D9-EAE2-4F35-AFEB-5316CEB5C218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DCF010-2ACF-4686-45ED-780CFAE2A2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DCEB7A8-D5C1-0602-CA2E-E55B36906D4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A400764-89FC-749A-A57F-05DB02000DF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endParaRPr lang="en-US" dirty="0"/>
          </a:p>
          <a:p>
            <a:pPr algn="l" rtl="0"/>
            <a:endParaRPr lang="ru-R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EB082B-9056-D819-B97B-41A30B2F8AA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02A204D9-EAE2-4F35-AFEB-5316CEB5C218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96741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C5FA74-DC9C-31D5-D2FB-F5827DFD3E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9AEE886-E5D5-DBD9-F8CC-86AE5C6B5A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EB4BA2-2867-18AA-10D2-B96FEF582C7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endParaRPr lang="en-US" dirty="0"/>
          </a:p>
          <a:p>
            <a:pPr algn="l" rtl="0"/>
            <a:endParaRPr lang="ru-R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996A79-6388-4C35-97DF-1B3F8CBF24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02A204D9-EAE2-4F35-AFEB-5316CEB5C218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99886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76D707-14C5-589D-ECF1-0A52CA7827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570FB8F-1CCD-4410-3ACA-E2AE9C0E353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F1EBEDC-0338-3B74-52EF-927B098875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endParaRPr lang="en-US" dirty="0"/>
          </a:p>
          <a:p>
            <a:pPr algn="l" rtl="0"/>
            <a:endParaRPr lang="en-US" dirty="0"/>
          </a:p>
          <a:p>
            <a:pPr algn="l" rtl="0"/>
            <a:endParaRPr lang="en-US" dirty="0"/>
          </a:p>
          <a:p>
            <a:pPr algn="l" rtl="0"/>
            <a:endParaRPr lang="ru-R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34A9B8-AC1E-F6F2-A613-42328534DFF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02A204D9-EAE2-4F35-AFEB-5316CEB5C218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3195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9197C3-51FF-B00F-D7D2-FB5FFA3592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5DFA41D-1F4C-0D8F-283D-758DDC25B2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55707BB-CE96-5849-3C36-33ECF339D3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endParaRPr lang="en-US" dirty="0"/>
          </a:p>
          <a:p>
            <a:pPr algn="l" rtl="0"/>
            <a:endParaRPr lang="en-US" dirty="0"/>
          </a:p>
          <a:p>
            <a:pPr algn="l" rtl="0"/>
            <a:endParaRPr lang="en-US" dirty="0"/>
          </a:p>
          <a:p>
            <a:pPr algn="l" rtl="0"/>
            <a:endParaRPr lang="ru-R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2E81D9-E626-FBB1-C738-7D831203688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02A204D9-EAE2-4F35-AFEB-5316CEB5C218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50350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ECB23A-8BD8-4E40-02A3-94E36AE342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B7722D3-5F16-B06A-E8E6-6FAA9A7001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4E5E00C-DBD9-0F5F-2C4A-8687BBFB9E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endParaRPr lang="en-US" dirty="0"/>
          </a:p>
          <a:p>
            <a:pPr algn="l" rtl="0"/>
            <a:endParaRPr lang="en-US" dirty="0"/>
          </a:p>
          <a:p>
            <a:pPr algn="l" rtl="0"/>
            <a:endParaRPr lang="en-US" dirty="0"/>
          </a:p>
          <a:p>
            <a:pPr algn="l" rtl="0"/>
            <a:endParaRPr lang="ru-R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E11FD0-F104-12C5-591F-A5DD440A06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02A204D9-EAE2-4F35-AFEB-5316CEB5C218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69732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FE1D3B-7615-16D5-AF95-3EB2173201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8E4E760-96C0-305A-FD0A-518A7625FE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B14DC7B-3BCA-590C-0DB8-70E50187D7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endParaRPr lang="en-US" dirty="0"/>
          </a:p>
          <a:p>
            <a:pPr algn="l" rtl="0"/>
            <a:endParaRPr lang="en-US" dirty="0"/>
          </a:p>
          <a:p>
            <a:pPr algn="l" rtl="0"/>
            <a:endParaRPr lang="en-US" dirty="0"/>
          </a:p>
          <a:p>
            <a:pPr algn="l" rtl="0"/>
            <a:endParaRPr lang="ru-R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C6FDFD-479A-8B5B-D8C5-257A321C7A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02A204D9-EAE2-4F35-AFEB-5316CEB5C218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87816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E40-0079-4623-A8D2-ED64CC8CC1AB}" type="datetime1">
              <a:rPr lang="ru-RU" smtClean="0"/>
              <a:t>26.01.2026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E8B23-79E3-43FB-9FF5-CA9F85B05C7A}" type="datetime1">
              <a:rPr lang="ru-RU" smtClean="0"/>
              <a:t>26.01.2026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7A6E7-50D7-4888-81C3-9A3D3C081361}" type="datetime1">
              <a:rPr lang="ru-RU" smtClean="0"/>
              <a:t>26.01.2026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" type="obj">
  <p:cSld name="Blank">
    <p:bg>
      <p:bgPr>
        <a:solidFill>
          <a:schemeClr val="lt1"/>
        </a:solid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7"/>
          <p:cNvSpPr/>
          <p:nvPr/>
        </p:nvSpPr>
        <p:spPr>
          <a:xfrm>
            <a:off x="6712675" y="0"/>
            <a:ext cx="5481023" cy="6854642"/>
          </a:xfrm>
          <a:custGeom>
            <a:avLst/>
            <a:gdLst/>
            <a:ahLst/>
            <a:cxnLst/>
            <a:rect l="l" t="t" r="r" b="b"/>
            <a:pathLst>
              <a:path w="5178425" h="6480175" extrusionOk="0">
                <a:moveTo>
                  <a:pt x="5177917" y="0"/>
                </a:moveTo>
                <a:lnTo>
                  <a:pt x="0" y="0"/>
                </a:lnTo>
                <a:lnTo>
                  <a:pt x="2043137" y="6479997"/>
                </a:lnTo>
                <a:lnTo>
                  <a:pt x="5177917" y="6479997"/>
                </a:lnTo>
                <a:lnTo>
                  <a:pt x="5177917" y="0"/>
                </a:lnTo>
                <a:close/>
              </a:path>
            </a:pathLst>
          </a:custGeom>
          <a:solidFill>
            <a:srgbClr val="37B446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905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4" name="Google Shape;14;p7"/>
          <p:cNvSpPr txBox="1">
            <a:spLocks noGrp="1"/>
          </p:cNvSpPr>
          <p:nvPr>
            <p:ph type="ftr" idx="11"/>
          </p:nvPr>
        </p:nvSpPr>
        <p:spPr>
          <a:xfrm>
            <a:off x="4147565" y="6377940"/>
            <a:ext cx="3903591" cy="2930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609936" y="6377940"/>
            <a:ext cx="2805705" cy="2930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8E68888-6DAE-40B1-ACC3-616DF3300757}" type="datetime1">
              <a:rPr lang="ru-RU" smtClean="0"/>
              <a:t>26.01.2026</a:t>
            </a:fld>
            <a:endParaRPr dirty="0"/>
          </a:p>
        </p:txBody>
      </p:sp>
      <p:sp>
        <p:nvSpPr>
          <p:cNvPr id="16" name="Google Shape;16;p7"/>
          <p:cNvSpPr txBox="1">
            <a:spLocks noGrp="1"/>
          </p:cNvSpPr>
          <p:nvPr>
            <p:ph type="sldNum" idx="12"/>
          </p:nvPr>
        </p:nvSpPr>
        <p:spPr>
          <a:xfrm>
            <a:off x="8783080" y="6377940"/>
            <a:ext cx="2805705" cy="2930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fld id="{00000000-1234-1234-1234-12341234123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Content">
  <p:cSld name="Title and Content">
    <p:bg>
      <p:bgPr>
        <a:solidFill>
          <a:schemeClr val="lt1"/>
        </a:solidFill>
        <a:effectLst/>
      </p:bgPr>
    </p:bg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9"/>
          <p:cNvSpPr txBox="1">
            <a:spLocks noGrp="1"/>
          </p:cNvSpPr>
          <p:nvPr>
            <p:ph type="title"/>
          </p:nvPr>
        </p:nvSpPr>
        <p:spPr>
          <a:xfrm>
            <a:off x="865674" y="482263"/>
            <a:ext cx="10467373" cy="6072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3810" b="1" i="0">
                <a:solidFill>
                  <a:schemeClr val="lt1"/>
                </a:solidFill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9"/>
          <p:cNvSpPr txBox="1">
            <a:spLocks noGrp="1"/>
          </p:cNvSpPr>
          <p:nvPr>
            <p:ph type="body" idx="1"/>
          </p:nvPr>
        </p:nvSpPr>
        <p:spPr>
          <a:xfrm>
            <a:off x="865674" y="2405210"/>
            <a:ext cx="10467373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83870" lvl="0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>
                <a:solidFill>
                  <a:schemeClr val="dk1"/>
                </a:solidFill>
              </a:defRPr>
            </a:lvl1pPr>
            <a:lvl2pPr marL="967105" lvl="1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450975" lvl="2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934210" lvl="3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418080" lvl="4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901950" lvl="5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385185" lvl="6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869055" lvl="7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352925" lvl="8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9"/>
          <p:cNvSpPr txBox="1">
            <a:spLocks noGrp="1"/>
          </p:cNvSpPr>
          <p:nvPr>
            <p:ph type="ftr" idx="11"/>
          </p:nvPr>
        </p:nvSpPr>
        <p:spPr>
          <a:xfrm>
            <a:off x="4147565" y="6377940"/>
            <a:ext cx="3903591" cy="2930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7" name="Google Shape;27;p9"/>
          <p:cNvSpPr txBox="1">
            <a:spLocks noGrp="1"/>
          </p:cNvSpPr>
          <p:nvPr>
            <p:ph type="dt" idx="10"/>
          </p:nvPr>
        </p:nvSpPr>
        <p:spPr>
          <a:xfrm>
            <a:off x="609936" y="6377940"/>
            <a:ext cx="2805705" cy="2930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F36EFE1-3F68-408B-8CA0-59F6ED696B78}" type="datetime1">
              <a:rPr lang="ru-RU" smtClean="0"/>
              <a:t>26.01.2026</a:t>
            </a:fld>
            <a:endParaRPr dirty="0"/>
          </a:p>
        </p:txBody>
      </p:sp>
      <p:sp>
        <p:nvSpPr>
          <p:cNvPr id="28" name="Google Shape;28;p9"/>
          <p:cNvSpPr txBox="1">
            <a:spLocks noGrp="1"/>
          </p:cNvSpPr>
          <p:nvPr>
            <p:ph type="sldNum" idx="12"/>
          </p:nvPr>
        </p:nvSpPr>
        <p:spPr>
          <a:xfrm>
            <a:off x="8783080" y="6377940"/>
            <a:ext cx="2805705" cy="2930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fld id="{00000000-1234-1234-1234-12341234123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>
  <p:cSld name="Two Conte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0"/>
          <p:cNvSpPr txBox="1">
            <a:spLocks noGrp="1"/>
          </p:cNvSpPr>
          <p:nvPr>
            <p:ph type="title"/>
          </p:nvPr>
        </p:nvSpPr>
        <p:spPr>
          <a:xfrm>
            <a:off x="865674" y="482263"/>
            <a:ext cx="10467373" cy="6072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3810" b="1" i="0">
                <a:solidFill>
                  <a:schemeClr val="lt1"/>
                </a:solidFill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body" idx="1"/>
          </p:nvPr>
        </p:nvSpPr>
        <p:spPr>
          <a:xfrm>
            <a:off x="609935" y="1577340"/>
            <a:ext cx="5306444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83870" lvl="0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67105" lvl="1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450975" lvl="2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934210" lvl="3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418080" lvl="4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901950" lvl="5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385185" lvl="6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869055" lvl="7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352925" lvl="8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0"/>
          <p:cNvSpPr txBox="1">
            <a:spLocks noGrp="1"/>
          </p:cNvSpPr>
          <p:nvPr>
            <p:ph type="body" idx="2"/>
          </p:nvPr>
        </p:nvSpPr>
        <p:spPr>
          <a:xfrm>
            <a:off x="6282341" y="1577340"/>
            <a:ext cx="5306444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83870" lvl="0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67105" lvl="1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450975" lvl="2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934210" lvl="3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418080" lvl="4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901950" lvl="5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385185" lvl="6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869055" lvl="7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352925" lvl="8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10"/>
          <p:cNvSpPr txBox="1">
            <a:spLocks noGrp="1"/>
          </p:cNvSpPr>
          <p:nvPr>
            <p:ph type="ftr" idx="11"/>
          </p:nvPr>
        </p:nvSpPr>
        <p:spPr>
          <a:xfrm>
            <a:off x="4147565" y="6377940"/>
            <a:ext cx="3903591" cy="2930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34" name="Google Shape;34;p10"/>
          <p:cNvSpPr txBox="1">
            <a:spLocks noGrp="1"/>
          </p:cNvSpPr>
          <p:nvPr>
            <p:ph type="dt" idx="10"/>
          </p:nvPr>
        </p:nvSpPr>
        <p:spPr>
          <a:xfrm>
            <a:off x="609936" y="6377940"/>
            <a:ext cx="2805705" cy="2930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55770CB4-A034-44FD-A52D-AB7E48FA20CB}" type="datetime1">
              <a:rPr lang="ru-RU" smtClean="0"/>
              <a:t>26.01.2026</a:t>
            </a:fld>
            <a:endParaRPr dirty="0"/>
          </a:p>
        </p:txBody>
      </p:sp>
      <p:sp>
        <p:nvSpPr>
          <p:cNvPr id="35" name="Google Shape;35;p10"/>
          <p:cNvSpPr txBox="1">
            <a:spLocks noGrp="1"/>
          </p:cNvSpPr>
          <p:nvPr>
            <p:ph type="sldNum" idx="12"/>
          </p:nvPr>
        </p:nvSpPr>
        <p:spPr>
          <a:xfrm>
            <a:off x="8783080" y="6377940"/>
            <a:ext cx="2805705" cy="2930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fld id="{00000000-1234-1234-1234-12341234123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1"/>
          <p:cNvSpPr txBox="1">
            <a:spLocks noGrp="1"/>
          </p:cNvSpPr>
          <p:nvPr>
            <p:ph type="title"/>
          </p:nvPr>
        </p:nvSpPr>
        <p:spPr>
          <a:xfrm>
            <a:off x="865674" y="482263"/>
            <a:ext cx="10467373" cy="6072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3810" b="1" i="0">
                <a:solidFill>
                  <a:schemeClr val="lt1"/>
                </a:solidFill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1"/>
          <p:cNvSpPr txBox="1">
            <a:spLocks noGrp="1"/>
          </p:cNvSpPr>
          <p:nvPr>
            <p:ph type="ftr" idx="11"/>
          </p:nvPr>
        </p:nvSpPr>
        <p:spPr>
          <a:xfrm>
            <a:off x="4147565" y="6377940"/>
            <a:ext cx="3903591" cy="2930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39" name="Google Shape;39;p11"/>
          <p:cNvSpPr txBox="1">
            <a:spLocks noGrp="1"/>
          </p:cNvSpPr>
          <p:nvPr>
            <p:ph type="dt" idx="10"/>
          </p:nvPr>
        </p:nvSpPr>
        <p:spPr>
          <a:xfrm>
            <a:off x="609936" y="6377940"/>
            <a:ext cx="2805705" cy="2930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B02C8FFF-FCBE-42F7-B966-53572C2C2B31}" type="datetime1">
              <a:rPr lang="ru-RU" smtClean="0"/>
              <a:t>26.01.2026</a:t>
            </a:fld>
            <a:endParaRPr dirty="0"/>
          </a:p>
        </p:txBody>
      </p:sp>
      <p:sp>
        <p:nvSpPr>
          <p:cNvPr id="40" name="Google Shape;40;p11"/>
          <p:cNvSpPr txBox="1">
            <a:spLocks noGrp="1"/>
          </p:cNvSpPr>
          <p:nvPr>
            <p:ph type="sldNum" idx="12"/>
          </p:nvPr>
        </p:nvSpPr>
        <p:spPr>
          <a:xfrm>
            <a:off x="8783080" y="6377940"/>
            <a:ext cx="2805705" cy="2930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fld id="{00000000-1234-1234-1234-12341234123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AEAABD-E9A1-F029-092E-6060A763F0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39D5A81-4942-C445-F8A6-73B0672A8F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3B57EC-A39F-324D-4727-327215853F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E40-0079-4623-A8D2-ED64CC8CC1AB}" type="datetime1">
              <a:rPr lang="ru-RU" smtClean="0"/>
              <a:t>26.01.2026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02E276-4522-0B71-0CCE-053E514A1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DFC790-37CA-15F7-F043-AACA308CE6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41594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9FEF35-44F0-438D-D029-105F45DC84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F2E9D3-B9B0-3AEC-3C47-31735AE7F2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9F08DA-96E1-E14E-6E4F-60A815F2CE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3FE19-64E9-491E-A351-E3D6814C0857}" type="datetime1">
              <a:rPr lang="ru-RU" smtClean="0"/>
              <a:t>26.01.2026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275E7A-B8B8-2AA8-1E38-A2C51A26E3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E66D82-7D15-E789-D010-7B9E6E2B0E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2101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6207CB-6982-C9DF-2F91-CE275EC579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25D8D5-4E2E-EB76-A11A-D52AE5CC3F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0845B8-0F61-676E-85E3-DEF9E99832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CD480-C43D-405C-BAAE-B6B07BBFF3D1}" type="datetime1">
              <a:rPr lang="ru-RU" smtClean="0"/>
              <a:t>26.01.2026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3C8087-35B3-BDAA-0EB7-0F8E1CE525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195005-F28A-03D9-CE8A-247BDE22CF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03146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0EE5B2-7ABF-C50B-83C9-C5854FCA52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7B83FB-1639-DE25-1E2D-01F94DA7FEB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E72530-1F01-F0FB-008E-96DE5C918A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F9FC09-FA3E-81A9-3B4E-D04672C908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07A6C-7F6C-4017-97FD-DBEF4A7698B5}" type="datetime1">
              <a:rPr lang="ru-RU" smtClean="0"/>
              <a:t>26.01.2026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5FE525-878A-C70B-D996-1A80A03D0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CCF622-2417-66DE-B741-5A3828F02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63280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3FE19-64E9-491E-A351-E3D6814C0857}" type="datetime1">
              <a:rPr lang="ru-RU" smtClean="0"/>
              <a:t>26.01.2026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B8538-0A3D-EE06-E281-F1FCB316E0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40BFB7-72E0-CAEE-8541-4C6610F6CA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356A79-D87F-6274-D3A1-BE3DC921AB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32918DA-81C8-94EA-0DCF-213A093344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D66F4E3-3F6F-4CDC-43F1-63326B8C486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601804-DC8A-27EE-3C49-163FF79426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9D17B-2189-4687-B551-35F7E5AB3F4C}" type="datetime1">
              <a:rPr lang="ru-RU" smtClean="0"/>
              <a:t>26.01.2026</a:t>
            </a:fld>
            <a:endParaRPr lang="ru-R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1B2D059-0F2F-A467-6C87-3C94CF42A4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4B86107-D381-CABF-D317-13AAF7941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1118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B5E6EE-1C83-EEAA-E175-AC09B11F85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A100B7-8535-458E-5A8B-445017101E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BDF35-3664-4FC5-B7C5-F2E1E670CCA9}" type="datetime1">
              <a:rPr lang="ru-RU" smtClean="0"/>
              <a:t>26.01.2026</a:t>
            </a:fld>
            <a:endParaRPr lang="ru-R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356FEF-CC15-AF03-E20A-728D6FE476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E9EDD3F-613D-DCB4-AA57-0A294C9F53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03139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DB9A04D-F3C1-2822-4399-C0E337A12F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F6061-F91C-4C42-898A-7EC5F3DBDA11}" type="datetime1">
              <a:rPr lang="ru-RU" smtClean="0"/>
              <a:t>26.01.2026</a:t>
            </a:fld>
            <a:endParaRPr lang="ru-R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870C616-4D31-3E2B-FF35-8D8EE979B9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3CD752-0559-5B65-BA5A-7F3F271A9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89504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786CA1-2F8A-D1CD-A0D7-7EB65FC983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F9A4F4-1BEA-79FA-BDD8-4B9BFC9BD5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F2D975-0582-1F2F-6C7B-F9BA6D020D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3A59FE-5E19-8CAB-BEC6-79066FF4D5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A8478-337B-4BCE-9FFF-60C7B0D48ECC}" type="datetime1">
              <a:rPr lang="ru-RU" smtClean="0"/>
              <a:t>26.01.2026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EB5AFC-E1DB-8C9B-4F74-56E30089A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F96573-3B33-C484-1030-3E00B290F2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67272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D56E2B-3168-AD75-B7CC-778806B2A6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974FA99-8203-EFC5-5B70-27752C8D57F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40FFBA-111F-E0D9-9C33-29110BEB3D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853CFC-E0F3-011B-B992-AD50118379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92DD7-8A3B-423E-B43A-14E80FA8EB4A}" type="datetime1">
              <a:rPr lang="ru-RU" smtClean="0"/>
              <a:t>26.01.2026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8080FB-EA82-0D59-E331-680E399BB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A9B07F-5D18-652E-45B6-E8C8578E3E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934876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A724D-4120-EFFB-0F38-00752F2F46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8513B07-0F70-B2A8-2E7E-992444EAA2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460B20-7083-C0AA-B3E4-3A1921E2CC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E8B23-79E3-43FB-9FF5-CA9F85B05C7A}" type="datetime1">
              <a:rPr lang="ru-RU" smtClean="0"/>
              <a:t>26.01.2026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C105D2-7B9E-2604-F09F-996E54554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123F29-85D4-1A57-A633-6E86F4F20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131815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D96C27C-BD26-256A-AC3C-423292A4DD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488C34-E78E-1680-06FE-188B5CE220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3A35E8-9B2D-E39E-DC75-9240D8ED9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7A6E7-50D7-4888-81C3-9A3D3C081361}" type="datetime1">
              <a:rPr lang="ru-RU" smtClean="0"/>
              <a:t>26.01.2026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BEA251-C2E6-B13F-63F1-795EC03C73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3F7FC6-549B-CD3E-F143-4ABF89EB4E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3569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CD480-C43D-405C-BAAE-B6B07BBFF3D1}" type="datetime1">
              <a:rPr lang="ru-RU" smtClean="0"/>
              <a:t>26.01.2026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07A6C-7F6C-4017-97FD-DBEF4A7698B5}" type="datetime1">
              <a:rPr lang="ru-RU" smtClean="0"/>
              <a:t>26.01.2026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9D17B-2189-4687-B551-35F7E5AB3F4C}" type="datetime1">
              <a:rPr lang="ru-RU" smtClean="0"/>
              <a:t>26.01.2026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BDF35-3664-4FC5-B7C5-F2E1E670CCA9}" type="datetime1">
              <a:rPr lang="ru-RU" smtClean="0"/>
              <a:t>26.01.2026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F6061-F91C-4C42-898A-7EC5F3DBDA11}" type="datetime1">
              <a:rPr lang="ru-RU" smtClean="0"/>
              <a:t>26.01.2026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A8478-337B-4BCE-9FFF-60C7B0D48ECC}" type="datetime1">
              <a:rPr lang="ru-RU" smtClean="0"/>
              <a:t>26.01.2026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92DD7-8A3B-423E-B43A-14E80FA8EB4A}" type="datetime1">
              <a:rPr lang="ru-RU" smtClean="0"/>
              <a:t>26.01.2026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0558DE-1CD6-45CF-B587-7F928EA63F60}" type="datetime1">
              <a:rPr lang="ru-RU" smtClean="0"/>
              <a:t>26.01.2026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D0E7B4-FE83-4DBD-8C12-306C62A7D30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6"/>
          <p:cNvSpPr/>
          <p:nvPr/>
        </p:nvSpPr>
        <p:spPr>
          <a:xfrm>
            <a:off x="0" y="0"/>
            <a:ext cx="9037135" cy="6854642"/>
          </a:xfrm>
          <a:custGeom>
            <a:avLst/>
            <a:gdLst/>
            <a:ahLst/>
            <a:cxnLst/>
            <a:rect l="l" t="t" r="r" b="b"/>
            <a:pathLst>
              <a:path w="8538210" h="6480175" extrusionOk="0">
                <a:moveTo>
                  <a:pt x="6495084" y="0"/>
                </a:moveTo>
                <a:lnTo>
                  <a:pt x="0" y="0"/>
                </a:lnTo>
                <a:lnTo>
                  <a:pt x="0" y="6479997"/>
                </a:lnTo>
                <a:lnTo>
                  <a:pt x="8538210" y="6479997"/>
                </a:lnTo>
                <a:lnTo>
                  <a:pt x="6495084" y="0"/>
                </a:lnTo>
                <a:close/>
              </a:path>
            </a:pathLst>
          </a:custGeom>
          <a:solidFill>
            <a:srgbClr val="37B446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905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" name="Google Shape;7;p6"/>
          <p:cNvSpPr txBox="1">
            <a:spLocks noGrp="1"/>
          </p:cNvSpPr>
          <p:nvPr>
            <p:ph type="title"/>
          </p:nvPr>
        </p:nvSpPr>
        <p:spPr>
          <a:xfrm>
            <a:off x="865674" y="482263"/>
            <a:ext cx="10467373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1" i="0" u="none" strike="noStrike" cap="none">
                <a:solidFill>
                  <a:schemeClr val="lt1"/>
                </a:solidFill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" name="Google Shape;8;p6"/>
          <p:cNvSpPr txBox="1">
            <a:spLocks noGrp="1"/>
          </p:cNvSpPr>
          <p:nvPr>
            <p:ph type="body" idx="1"/>
          </p:nvPr>
        </p:nvSpPr>
        <p:spPr>
          <a:xfrm>
            <a:off x="865674" y="2405210"/>
            <a:ext cx="10467373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9" name="Google Shape;9;p6"/>
          <p:cNvSpPr txBox="1">
            <a:spLocks noGrp="1"/>
          </p:cNvSpPr>
          <p:nvPr>
            <p:ph type="ftr" idx="11"/>
          </p:nvPr>
        </p:nvSpPr>
        <p:spPr>
          <a:xfrm>
            <a:off x="4147565" y="6377940"/>
            <a:ext cx="3903591" cy="2930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5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5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5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5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5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5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5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5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5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 dirty="0"/>
          </a:p>
        </p:txBody>
      </p:sp>
      <p:sp>
        <p:nvSpPr>
          <p:cNvPr id="10" name="Google Shape;10;p6"/>
          <p:cNvSpPr txBox="1">
            <a:spLocks noGrp="1"/>
          </p:cNvSpPr>
          <p:nvPr>
            <p:ph type="dt" idx="10"/>
          </p:nvPr>
        </p:nvSpPr>
        <p:spPr>
          <a:xfrm>
            <a:off x="609936" y="6377940"/>
            <a:ext cx="2805705" cy="2930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5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5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5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5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5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5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5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5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5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fld id="{C6BB3936-6FCE-466A-8A0C-D70B5A5CB83E}" type="datetime1">
              <a:rPr lang="ru-RU" smtClean="0"/>
              <a:t>26.01.2026</a:t>
            </a:fld>
            <a:endParaRPr dirty="0"/>
          </a:p>
        </p:txBody>
      </p:sp>
      <p:sp>
        <p:nvSpPr>
          <p:cNvPr id="11" name="Google Shape;11;p6"/>
          <p:cNvSpPr txBox="1">
            <a:spLocks noGrp="1"/>
          </p:cNvSpPr>
          <p:nvPr>
            <p:ph type="sldNum" idx="12"/>
          </p:nvPr>
        </p:nvSpPr>
        <p:spPr>
          <a:xfrm>
            <a:off x="8783080" y="6377940"/>
            <a:ext cx="2805705" cy="2930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 rtl="0">
              <a:spcBef>
                <a:spcPts val="0"/>
              </a:spcBef>
              <a:buNone/>
              <a:defRPr sz="1905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 rtl="0">
              <a:spcBef>
                <a:spcPts val="0"/>
              </a:spcBef>
              <a:buNone/>
              <a:defRPr sz="1905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 rtl="0">
              <a:spcBef>
                <a:spcPts val="0"/>
              </a:spcBef>
              <a:buNone/>
              <a:defRPr sz="1905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 rtl="0">
              <a:spcBef>
                <a:spcPts val="0"/>
              </a:spcBef>
              <a:buNone/>
              <a:defRPr sz="1905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 rtl="0">
              <a:spcBef>
                <a:spcPts val="0"/>
              </a:spcBef>
              <a:buNone/>
              <a:defRPr sz="1905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 rtl="0">
              <a:spcBef>
                <a:spcPts val="0"/>
              </a:spcBef>
              <a:buNone/>
              <a:defRPr sz="1905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 rtl="0">
              <a:spcBef>
                <a:spcPts val="0"/>
              </a:spcBef>
              <a:buNone/>
              <a:defRPr sz="1905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 rtl="0">
              <a:spcBef>
                <a:spcPts val="0"/>
              </a:spcBef>
              <a:buNone/>
              <a:defRPr sz="1905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 rtl="0">
              <a:spcBef>
                <a:spcPts val="0"/>
              </a:spcBef>
              <a:buNone/>
              <a:defRPr sz="1905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fld id="{00000000-1234-1234-1234-123412341234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32CBB04-EB6D-CCB2-6AFC-C4120668AA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9EB1FB-5D73-EB25-AF9C-75758D5B28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B0C66C-E376-61F2-8CE1-3668769BAA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0558DE-1CD6-45CF-B587-7F928EA63F60}" type="datetime1">
              <a:rPr lang="ru-RU" smtClean="0"/>
              <a:t>26.01.2026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02B365-B17D-5721-9518-E076036AA0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7117D1-1619-F2A5-30FF-4993A31F4A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D0E7B4-FE83-4DBD-8C12-306C62A7D3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4959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LuMaxArt FS Collection Orange0010 | Flickr - Photo Sharing!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960" y="1545738"/>
            <a:ext cx="2162662" cy="2162662"/>
          </a:xfrm>
          <a:prstGeom prst="rect">
            <a:avLst/>
          </a:prstGeom>
        </p:spPr>
      </p:pic>
      <p:sp>
        <p:nvSpPr>
          <p:cNvPr id="64" name="Google Shape;64;p3"/>
          <p:cNvSpPr/>
          <p:nvPr/>
        </p:nvSpPr>
        <p:spPr>
          <a:xfrm>
            <a:off x="3731" y="6260165"/>
            <a:ext cx="7221386" cy="406375"/>
          </a:xfrm>
          <a:custGeom>
            <a:avLst/>
            <a:gdLst/>
            <a:ahLst/>
            <a:cxnLst/>
            <a:rect l="l" t="t" r="r" b="b"/>
            <a:pathLst>
              <a:path w="6826884" h="384175" extrusionOk="0">
                <a:moveTo>
                  <a:pt x="0" y="383578"/>
                </a:moveTo>
                <a:lnTo>
                  <a:pt x="6826796" y="383578"/>
                </a:lnTo>
                <a:lnTo>
                  <a:pt x="6826796" y="0"/>
                </a:lnTo>
                <a:lnTo>
                  <a:pt x="0" y="0"/>
                </a:lnTo>
                <a:lnTo>
                  <a:pt x="0" y="383578"/>
                </a:lnTo>
                <a:close/>
              </a:path>
            </a:pathLst>
          </a:custGeom>
          <a:solidFill>
            <a:srgbClr val="37B446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l" defTabSz="967105" rtl="0">
              <a:buClr>
                <a:srgbClr val="000000"/>
              </a:buClr>
            </a:pPr>
            <a:endParaRPr sz="1905" kern="0" dirty="0">
              <a:solidFill>
                <a:srgbClr val="000000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" name="Пятиугольник 6"/>
          <p:cNvSpPr/>
          <p:nvPr/>
        </p:nvSpPr>
        <p:spPr>
          <a:xfrm>
            <a:off x="11326027" y="6361511"/>
            <a:ext cx="518791" cy="32586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67105" rtl="0">
              <a:buClr>
                <a:srgbClr val="000000"/>
              </a:buClr>
            </a:pPr>
            <a:endParaRPr lang="ru-RU" sz="1480" kern="0">
              <a:solidFill>
                <a:srgbClr val="FFFFFF"/>
              </a:solidFill>
              <a:latin typeface="Arial" panose="020B0604020202020204"/>
              <a:sym typeface="Arial" panose="020B0604020202020204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idx="12"/>
          </p:nvPr>
        </p:nvSpPr>
        <p:spPr>
          <a:xfrm>
            <a:off x="8781435" y="6377940"/>
            <a:ext cx="2803988" cy="293029"/>
          </a:xfrm>
        </p:spPr>
        <p:txBody>
          <a:bodyPr/>
          <a:lstStyle/>
          <a:p>
            <a:pPr algn="l" defTabSz="967105" rtl="0">
              <a:buClr>
                <a:srgbClr val="000000"/>
              </a:buClr>
            </a:pPr>
            <a:fld id="{00000000-1234-1234-1234-123412341234}" type="slidenum">
              <a:rPr lang="en-US" kern="0">
                <a:solidFill>
                  <a:srgbClr val="FFFFFF"/>
                </a:solidFill>
              </a:rPr>
              <a:t>1</a:t>
            </a:fld>
            <a:endParaRPr lang="en-US" kern="0" dirty="0">
              <a:solidFill>
                <a:srgbClr val="FFFFFF"/>
              </a:solidFill>
            </a:endParaRPr>
          </a:p>
        </p:txBody>
      </p:sp>
      <p:sp>
        <p:nvSpPr>
          <p:cNvPr id="2" name="Текстовое поле 1"/>
          <p:cNvSpPr txBox="1"/>
          <p:nvPr/>
        </p:nvSpPr>
        <p:spPr>
          <a:xfrm>
            <a:off x="2237094" y="4208862"/>
            <a:ext cx="104690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67105" rtl="0">
              <a:buClr>
                <a:srgbClr val="000000"/>
              </a:buClr>
            </a:pPr>
            <a:r>
              <a:rPr lang="ru-RU" altLang="ru-RU" sz="4230" kern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Arial" panose="020B0604020202020204"/>
                <a:cs typeface="Arial" panose="020B0604020202020204"/>
                <a:sym typeface="Arial" panose="020B0604020202020204"/>
              </a:rPr>
              <a:t>Лекция</a:t>
            </a:r>
            <a:r>
              <a:rPr lang="en-US" altLang="ru-RU" sz="4230" kern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Arial" panose="020B0604020202020204"/>
                <a:cs typeface="Arial" panose="020B0604020202020204"/>
                <a:sym typeface="Arial" panose="020B0604020202020204"/>
              </a:rPr>
              <a:t> </a:t>
            </a:r>
            <a:r>
              <a:rPr lang="en-US" altLang="ru-RU" sz="4230" kern="0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Arial" panose="020B0604020202020204"/>
                <a:cs typeface="Arial" panose="020B0604020202020204"/>
                <a:sym typeface="Arial" panose="020B0604020202020204"/>
              </a:rPr>
              <a:t>2:</a:t>
            </a:r>
            <a:r>
              <a:rPr lang="ru-RU" altLang="en-US" sz="4230" kern="0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Arial" panose="020B0604020202020204"/>
                <a:cs typeface="Arial" panose="020B0604020202020204"/>
                <a:sym typeface="Arial" panose="020B0604020202020204"/>
              </a:rPr>
              <a:t>   </a:t>
            </a:r>
            <a:r>
              <a:rPr lang="en-US" sz="4230" kern="0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Arial" panose="020B0604020202020204"/>
                <a:cs typeface="Arial" panose="020B0604020202020204"/>
              </a:rPr>
              <a:t>Машинное обучение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77437" y="256844"/>
            <a:ext cx="1019526" cy="1082083"/>
          </a:xfrm>
          <a:prstGeom prst="rect">
            <a:avLst/>
          </a:prstGeom>
        </p:spPr>
      </p:pic>
      <p:sp>
        <p:nvSpPr>
          <p:cNvPr id="3" name="Прямоугольник 4">
            <a:extLst>
              <a:ext uri="{FF2B5EF4-FFF2-40B4-BE49-F238E27FC236}">
                <a16:creationId xmlns:a16="http://schemas.microsoft.com/office/drawing/2014/main" id="{6C6F0AAC-DFAD-5419-2FE7-D15320738A15}"/>
              </a:ext>
            </a:extLst>
          </p:cNvPr>
          <p:cNvSpPr/>
          <p:nvPr/>
        </p:nvSpPr>
        <p:spPr>
          <a:xfrm>
            <a:off x="1770968" y="321995"/>
            <a:ext cx="9078997" cy="48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335" algn="l" defTabSz="967105" rtl="0">
              <a:buClr>
                <a:srgbClr val="000000"/>
              </a:buClr>
            </a:pPr>
            <a:r>
              <a:rPr lang="ru-RU" sz="2540" b="1" kern="0" err="1">
                <a:solidFill>
                  <a:srgbClr val="000000"/>
                </a:solidFill>
                <a:latin typeface="Calibri" panose="020F0502020204030204"/>
                <a:ea typeface="Open Sans" panose="020B0606030504020204"/>
                <a:cs typeface="Open Sans" panose="020B0606030504020204"/>
                <a:sym typeface="Arial" panose="020B0604020202020204"/>
              </a:rPr>
              <a:t>Курс</a:t>
            </a:r>
            <a:r>
              <a:rPr lang="ru-RU" sz="2540" b="1" kern="0">
                <a:solidFill>
                  <a:srgbClr val="000000"/>
                </a:solidFill>
                <a:latin typeface="Calibri" panose="020F0502020204030204"/>
                <a:ea typeface="Open Sans" panose="020B0606030504020204"/>
                <a:cs typeface="Open Sans" panose="020B0606030504020204"/>
                <a:sym typeface="Arial" panose="020B0604020202020204"/>
              </a:rPr>
              <a:t>:</a:t>
            </a:r>
            <a:r>
              <a:rPr lang="ru-RU" sz="2540" b="1" kern="0">
                <a:solidFill>
                  <a:srgbClr val="000000"/>
                </a:solidFill>
                <a:latin typeface="Calibri" panose="020F0502020204030204"/>
                <a:ea typeface="Open Sans" panose="020B0606030504020204"/>
                <a:cs typeface="Open Sans" panose="020B0606030504020204"/>
                <a:sym typeface="Open Sans" panose="020B0606030504020204"/>
              </a:rPr>
              <a:t> Методы и алгоритмы машинного обучения</a:t>
            </a:r>
            <a:endParaRPr lang="en-US" sz="2540" b="1" kern="0" dirty="0">
              <a:solidFill>
                <a:srgbClr val="000000"/>
              </a:solidFill>
              <a:latin typeface="Calibri" panose="020F0502020204030204"/>
              <a:ea typeface="Open Sans" panose="020B0606030504020204"/>
              <a:cs typeface="Open Sans" panose="020B0606030504020204"/>
              <a:sym typeface="Open Sans" panose="020B0606030504020204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F8F63B-EA8A-3642-0DD0-6334300F83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4813EF6-7A9F-BDD8-9E0F-FA9E89D8DB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2134" y="4204094"/>
            <a:ext cx="2726800" cy="181786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21CBEC3-C29F-182B-A150-29F2A54CAC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473919"/>
            <a:ext cx="6828112" cy="384081"/>
          </a:xfrm>
          <a:prstGeom prst="rect">
            <a:avLst/>
          </a:prstGeom>
        </p:spPr>
      </p:pic>
      <p:sp>
        <p:nvSpPr>
          <p:cNvPr id="11" name="Пятиугольник 6">
            <a:extLst>
              <a:ext uri="{FF2B5EF4-FFF2-40B4-BE49-F238E27FC236}">
                <a16:creationId xmlns:a16="http://schemas.microsoft.com/office/drawing/2014/main" id="{D8BAB32B-E419-22D9-320B-163F8FED8879}"/>
              </a:ext>
            </a:extLst>
          </p:cNvPr>
          <p:cNvSpPr/>
          <p:nvPr/>
        </p:nvSpPr>
        <p:spPr>
          <a:xfrm>
            <a:off x="10980823" y="6375981"/>
            <a:ext cx="518791" cy="325862"/>
          </a:xfrm>
          <a:prstGeom prst="homePlate">
            <a:avLst/>
          </a:prstGeom>
          <a:solidFill>
            <a:srgbClr val="00B050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671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lang="ru-RU" sz="148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  <a:sym typeface="Arial" panose="020B0604020202020204"/>
            </a:endParaRP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1D8B7461-4236-237C-4F11-938508F868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FAD0E7B4-FE83-4DBD-8C12-306C62A7D307}" type="slidenum">
              <a:rPr lang="ru-RU" sz="1400" smtClean="0">
                <a:solidFill>
                  <a:schemeClr val="bg1"/>
                </a:solidFill>
              </a:rPr>
              <a:t>10</a:t>
            </a:fld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0ABBF19-2229-6C16-8E17-F9281B0C1900}"/>
              </a:ext>
            </a:extLst>
          </p:cNvPr>
          <p:cNvSpPr txBox="1"/>
          <p:nvPr/>
        </p:nvSpPr>
        <p:spPr>
          <a:xfrm>
            <a:off x="896546" y="71126"/>
            <a:ext cx="10398907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ru-RU" sz="3200" b="1">
                <a:solidFill>
                  <a:schemeClr val="accent6">
                    <a:lumMod val="75000"/>
                  </a:schemeClr>
                </a:solidFill>
              </a:rPr>
              <a:t>Вопрос</a:t>
            </a:r>
            <a:r>
              <a:rPr lang="en-US" sz="3200" b="1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</a:rPr>
              <a:t>2: Наиболее распространенные алгоритмы машинного обучения</a:t>
            </a:r>
            <a:endParaRPr lang="ru-RU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8CA7B851-C42F-40CE-32A1-26098BCEEDE9}"/>
                  </a:ext>
                </a:extLst>
              </p:cNvPr>
              <p:cNvSpPr txBox="1"/>
              <p:nvPr/>
            </p:nvSpPr>
            <p:spPr>
              <a:xfrm>
                <a:off x="565561" y="913456"/>
                <a:ext cx="11376001" cy="30469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rtl="0"/>
                <a:r>
                  <a:rPr lang="en-US" sz="2800" b="1" dirty="0">
                    <a:solidFill>
                      <a:schemeClr val="accent6">
                        <a:lumMod val="75000"/>
                      </a:schemeClr>
                    </a:solidFill>
                  </a:rPr>
                  <a:t>Линейная регрессия</a:t>
                </a:r>
              </a:p>
              <a:p>
                <a:pPr algn="l" rtl="0"/>
                <a:r>
                  <a:rPr lang="en-US" sz="2400" dirty="0"/>
                  <a:t>	</a:t>
                </a:r>
                <a:r>
                  <a:rPr lang="en-US" sz="2000" dirty="0"/>
                  <a:t>Это один из самых известных алгоритмов в статистике и машинном обучении.</a:t>
                </a:r>
              </a:p>
              <a:p>
                <a:pPr algn="l" rtl="0"/>
                <a:r>
                  <a:rPr lang="en-US" sz="2000" dirty="0"/>
                  <a:t>Основная концепция: Линейная регрессия — это, в основном, линейная модель, предполагающая линейную зависимость.</a:t>
                </a:r>
              </a:p>
              <a:p>
                <a:pPr algn="l" rtl="0"/>
                <a:r>
                  <a:rPr lang="en-US" sz="2000" dirty="0"/>
                  <a:t>между входными переменными, скажем, x, и единственной выходной переменной, скажем, y. Другими словами, мы</a:t>
                </a:r>
              </a:p>
              <a:p>
                <a:pPr algn="l" rtl="0"/>
                <a:r>
                  <a:rPr lang="en-US" sz="2000" dirty="0"/>
                  <a:t>Можно сказать, что y можно вычислить как линейную комбинацию входных переменных x.</a:t>
                </a:r>
              </a:p>
              <a:p>
                <a:pPr algn="l" rtl="0"/>
                <a:r>
                  <a:rPr lang="en-US" sz="2000" dirty="0"/>
                  <a:t>Взаимосвязь между переменными можно установить путем построения оптимальной прямой.</a:t>
                </a:r>
              </a:p>
              <a:p>
                <a:pPr algn="l" rt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ru-RU" sz="2000" dirty="0"/>
              </a:p>
            </p:txBody>
          </p:sp>
        </mc:Choice>
        <mc:Fallback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8CA7B851-C42F-40CE-32A1-26098BCEED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561" y="913456"/>
                <a:ext cx="11376001" cy="3046988"/>
              </a:xfrm>
              <a:prstGeom prst="rect">
                <a:avLst/>
              </a:prstGeom>
              <a:blipFill>
                <a:blip r:embed="rId5"/>
                <a:stretch>
                  <a:fillRect l="-589" t="-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3EA96CE5-5D1D-C30E-D481-29F40CE02B0A}"/>
              </a:ext>
            </a:extLst>
          </p:cNvPr>
          <p:cNvSpPr txBox="1"/>
          <p:nvPr/>
        </p:nvSpPr>
        <p:spPr>
          <a:xfrm>
            <a:off x="3779083" y="3971098"/>
            <a:ext cx="60980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en-US" sz="2400" dirty="0">
                <a:solidFill>
                  <a:schemeClr val="accent6">
                    <a:lumMod val="75000"/>
                  </a:schemeClr>
                </a:solidFill>
              </a:rPr>
              <a:t>Типы линейной регрессии</a:t>
            </a: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43D3DAC-B95D-8F9A-D124-A0A28E2ECF24}"/>
              </a:ext>
            </a:extLst>
          </p:cNvPr>
          <p:cNvSpPr txBox="1"/>
          <p:nvPr/>
        </p:nvSpPr>
        <p:spPr>
          <a:xfrm>
            <a:off x="565561" y="4329026"/>
            <a:ext cx="4270696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en-US" sz="2000" b="1" dirty="0"/>
              <a:t>Простая линейная регрессия</a:t>
            </a:r>
            <a:r>
              <a:rPr lang="en-US" sz="2000" dirty="0"/>
              <a:t>:</a:t>
            </a:r>
          </a:p>
          <a:p>
            <a:pPr algn="l" rtl="0"/>
            <a:r>
              <a:rPr lang="en-US" sz="2000" dirty="0"/>
              <a:t>Алгоритм линейной регрессии называется простой линейной регрессией, если он имеет только одну независимую переменную.</a:t>
            </a:r>
            <a:endParaRPr lang="ru-RU" sz="20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9F79E9C-FA19-595B-C503-1E315C32B566}"/>
              </a:ext>
            </a:extLst>
          </p:cNvPr>
          <p:cNvSpPr txBox="1"/>
          <p:nvPr/>
        </p:nvSpPr>
        <p:spPr>
          <a:xfrm>
            <a:off x="4507476" y="4329026"/>
            <a:ext cx="4641272" cy="20005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en-US" sz="2000" b="1" dirty="0"/>
              <a:t>Множественная линейная регрессия:</a:t>
            </a:r>
          </a:p>
          <a:p>
            <a:pPr algn="l" rtl="0"/>
            <a:r>
              <a:rPr lang="en-US" sz="2000" dirty="0"/>
              <a:t>Алгоритм линейной регрессии называется алгоритмом множественной </a:t>
            </a:r>
            <a:r>
              <a:rPr lang="en-US" sz="2000"/>
              <a:t>линейной регрессии</a:t>
            </a:r>
            <a:r>
              <a:rPr lang="ru-RU" sz="2000"/>
              <a:t>, если </a:t>
            </a:r>
            <a:endParaRPr lang="en-US" sz="2000" dirty="0"/>
          </a:p>
          <a:p>
            <a:pPr algn="l" rtl="0"/>
            <a:r>
              <a:rPr lang="en-US" sz="2000"/>
              <a:t>в </a:t>
            </a:r>
            <a:r>
              <a:rPr lang="en-US" sz="2000" dirty="0"/>
              <a:t>нем более одной независимой переменной</a:t>
            </a:r>
            <a:r>
              <a:rPr lang="en-US" sz="2400" dirty="0"/>
              <a:t>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5373335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34FABE-469C-6DB6-A6FF-37438A389E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4786EE7E-161A-94D2-BFE0-541C735C5D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73919"/>
            <a:ext cx="6828112" cy="384081"/>
          </a:xfrm>
          <a:prstGeom prst="rect">
            <a:avLst/>
          </a:prstGeom>
        </p:spPr>
      </p:pic>
      <p:sp>
        <p:nvSpPr>
          <p:cNvPr id="11" name="Пятиугольник 6">
            <a:extLst>
              <a:ext uri="{FF2B5EF4-FFF2-40B4-BE49-F238E27FC236}">
                <a16:creationId xmlns:a16="http://schemas.microsoft.com/office/drawing/2014/main" id="{B29740B7-4FB6-CCB8-166B-2A5C4595E791}"/>
              </a:ext>
            </a:extLst>
          </p:cNvPr>
          <p:cNvSpPr/>
          <p:nvPr/>
        </p:nvSpPr>
        <p:spPr>
          <a:xfrm>
            <a:off x="10980823" y="6375981"/>
            <a:ext cx="518791" cy="325862"/>
          </a:xfrm>
          <a:prstGeom prst="homePlate">
            <a:avLst/>
          </a:prstGeom>
          <a:solidFill>
            <a:srgbClr val="00B050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671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lang="ru-RU" sz="148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  <a:sym typeface="Arial" panose="020B0604020202020204"/>
            </a:endParaRP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F191F435-8A3C-C3DC-0F7B-499AABF2D3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FAD0E7B4-FE83-4DBD-8C12-306C62A7D307}" type="slidenum">
              <a:rPr lang="ru-RU" sz="1400" smtClean="0">
                <a:solidFill>
                  <a:schemeClr val="bg1"/>
                </a:solidFill>
              </a:rPr>
              <a:t>11</a:t>
            </a:fld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0A4A95A-3A00-ADFB-589B-D453FEAEAA25}"/>
              </a:ext>
            </a:extLst>
          </p:cNvPr>
          <p:cNvSpPr txBox="1"/>
          <p:nvPr/>
        </p:nvSpPr>
        <p:spPr>
          <a:xfrm>
            <a:off x="565266" y="239878"/>
            <a:ext cx="11172306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/>
            <a:r>
              <a:rPr lang="en-US" sz="3200" b="1" dirty="0">
                <a:solidFill>
                  <a:schemeClr val="accent6">
                    <a:lumMod val="75000"/>
                  </a:schemeClr>
                </a:solidFill>
              </a:rPr>
              <a:t>Логистическая регрессия</a:t>
            </a:r>
          </a:p>
          <a:p>
            <a:pPr algn="l" rtl="0"/>
            <a:r>
              <a:rPr lang="en-US" sz="2800" dirty="0"/>
              <a:t>	</a:t>
            </a:r>
            <a:r>
              <a:rPr lang="en-US" sz="2000" dirty="0"/>
              <a:t>Это алгоритм классификации, также известный как логистическая регрессия.</a:t>
            </a:r>
          </a:p>
          <a:p>
            <a:pPr algn="l" rtl="0"/>
            <a:r>
              <a:rPr lang="en-US" sz="2000" dirty="0"/>
              <a:t>Логистическая регрессия — это, в основном, алгоритм классификации, используемый для оценки дискретных значений, таких как 0 или 1, истина или ложь, да или нет, на основе заданного набора независимых переменных.</a:t>
            </a:r>
          </a:p>
          <a:p>
            <a:pPr algn="l" rtl="0"/>
            <a:r>
              <a:rPr lang="en-US" sz="2000" dirty="0"/>
              <a:t>По сути, он предсказывает вероятность, поэтому его результат находится в диапазоне от 0 до 1.</a:t>
            </a:r>
            <a:endParaRPr lang="ru-RU" sz="20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904DB41-40F1-F9E9-43EC-BCFF7EA06E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3516" y="2739354"/>
            <a:ext cx="7666138" cy="3396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5734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DBC3F0-62D6-6E26-9A53-48F8BCEF7E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D6010D7-F267-037E-B982-3D579B1A33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73919"/>
            <a:ext cx="6828112" cy="384081"/>
          </a:xfrm>
          <a:prstGeom prst="rect">
            <a:avLst/>
          </a:prstGeom>
        </p:spPr>
      </p:pic>
      <p:sp>
        <p:nvSpPr>
          <p:cNvPr id="11" name="Пятиугольник 6">
            <a:extLst>
              <a:ext uri="{FF2B5EF4-FFF2-40B4-BE49-F238E27FC236}">
                <a16:creationId xmlns:a16="http://schemas.microsoft.com/office/drawing/2014/main" id="{41631AD8-54AC-7472-75D8-AEC06D976670}"/>
              </a:ext>
            </a:extLst>
          </p:cNvPr>
          <p:cNvSpPr/>
          <p:nvPr/>
        </p:nvSpPr>
        <p:spPr>
          <a:xfrm>
            <a:off x="10980823" y="6375981"/>
            <a:ext cx="518791" cy="325862"/>
          </a:xfrm>
          <a:prstGeom prst="homePlate">
            <a:avLst/>
          </a:prstGeom>
          <a:solidFill>
            <a:srgbClr val="00B050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671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lang="ru-RU" sz="148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  <a:sym typeface="Arial" panose="020B0604020202020204"/>
            </a:endParaRP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3B1755C5-22FD-2926-81E7-B5780BD2D2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FAD0E7B4-FE83-4DBD-8C12-306C62A7D307}" type="slidenum">
              <a:rPr lang="ru-RU" sz="1400" smtClean="0">
                <a:solidFill>
                  <a:schemeClr val="bg1"/>
                </a:solidFill>
              </a:rPr>
              <a:t>12</a:t>
            </a:fld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EA35DDB-E425-EF34-3F70-A2BD307D0A90}"/>
              </a:ext>
            </a:extLst>
          </p:cNvPr>
          <p:cNvSpPr txBox="1"/>
          <p:nvPr/>
        </p:nvSpPr>
        <p:spPr>
          <a:xfrm>
            <a:off x="365760" y="239878"/>
            <a:ext cx="11504815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/>
            <a:r>
              <a:rPr lang="en-US" sz="2800" b="1" dirty="0">
                <a:solidFill>
                  <a:schemeClr val="accent6">
                    <a:lumMod val="75000"/>
                  </a:schemeClr>
                </a:solidFill>
              </a:rPr>
              <a:t>Дерево решений</a:t>
            </a:r>
          </a:p>
          <a:p>
            <a:pPr algn="l" rtl="0"/>
            <a:r>
              <a:rPr lang="ru-RU" sz="2400" dirty="0"/>
              <a:t>	</a:t>
            </a:r>
            <a:r>
              <a:rPr lang="en-US" sz="2000" dirty="0"/>
              <a:t>Дерево решений — это алгоритм обучения с учителем, который в основном используется для классификации.</a:t>
            </a:r>
          </a:p>
          <a:p>
            <a:pPr algn="l" rtl="0"/>
            <a:r>
              <a:rPr lang="en-US" sz="2000" dirty="0"/>
              <a:t>проблемы.</a:t>
            </a:r>
          </a:p>
          <a:p>
            <a:pPr algn="l" rtl="0"/>
            <a:r>
              <a:rPr lang="ru-RU" sz="2000" dirty="0"/>
              <a:t>	</a:t>
            </a:r>
            <a:r>
              <a:rPr lang="en-US" sz="2000" dirty="0"/>
              <a:t>По сути, это классификатор, представленный в виде рекурсивного разбиения на </a:t>
            </a:r>
            <a:r>
              <a:rPr lang="en-US" sz="2000"/>
              <a:t>основе независимых</a:t>
            </a:r>
            <a:r>
              <a:rPr lang="ru-RU" sz="2000"/>
              <a:t> </a:t>
            </a:r>
            <a:r>
              <a:rPr lang="en-US" sz="2000"/>
              <a:t>переменные</a:t>
            </a:r>
            <a:r>
              <a:rPr lang="en-US" sz="2000" dirty="0"/>
              <a:t>. Дерево решений имеет узлы, которые образуют корневое дерево. Корневое дерево является ориентированным.</a:t>
            </a:r>
          </a:p>
          <a:p>
            <a:pPr algn="l" rtl="0"/>
            <a:r>
              <a:rPr lang="ru-RU" sz="2000"/>
              <a:t>	</a:t>
            </a:r>
            <a:r>
              <a:rPr lang="en-US" sz="2000"/>
              <a:t>Дерево </a:t>
            </a:r>
            <a:r>
              <a:rPr lang="en-US" sz="2000" dirty="0"/>
              <a:t>с узлом, называемым «корневым». У корневого узла нет входящих ребер, а </a:t>
            </a:r>
            <a:r>
              <a:rPr lang="en-US" sz="2000"/>
              <a:t>все остальные</a:t>
            </a:r>
            <a:r>
              <a:rPr lang="ru-RU" sz="2000"/>
              <a:t> у</a:t>
            </a:r>
            <a:r>
              <a:rPr lang="en-US" sz="2000"/>
              <a:t>злы </a:t>
            </a:r>
            <a:r>
              <a:rPr lang="en-US" sz="2000" dirty="0"/>
              <a:t>имеют одно входящее ребро. Эти узлы называются листьями или узлами принятия решений.</a:t>
            </a:r>
          </a:p>
          <a:p>
            <a:pPr algn="l" rtl="0"/>
            <a:r>
              <a:rPr lang="ru-RU" sz="2000"/>
              <a:t>	</a:t>
            </a:r>
            <a:r>
              <a:rPr lang="en-US" sz="2000"/>
              <a:t>Например</a:t>
            </a:r>
            <a:r>
              <a:rPr lang="en-US" sz="2000" dirty="0"/>
              <a:t>, рассмотрим следующее дерево решений, чтобы определить, </a:t>
            </a:r>
            <a:r>
              <a:rPr lang="en-US" sz="2000"/>
              <a:t>подходит </a:t>
            </a:r>
            <a:r>
              <a:rPr lang="ru-RU" sz="2000"/>
              <a:t>веде ли</a:t>
            </a:r>
            <a:r>
              <a:rPr lang="en-US" sz="2000"/>
              <a:t> человек </a:t>
            </a:r>
            <a:r>
              <a:rPr lang="ru-RU" sz="2000"/>
              <a:t>здоровый образ жизни</a:t>
            </a:r>
            <a:endParaRPr lang="ru-RU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88B538C-0042-A8BD-7CB8-6E66540D0A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3229" y="4072400"/>
            <a:ext cx="6908209" cy="2162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0274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BA3E64-050F-3AA6-38FA-C734D9FCF2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FDA2B41-A931-D240-A180-123D2F11CD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73919"/>
            <a:ext cx="6828112" cy="384081"/>
          </a:xfrm>
          <a:prstGeom prst="rect">
            <a:avLst/>
          </a:prstGeom>
        </p:spPr>
      </p:pic>
      <p:sp>
        <p:nvSpPr>
          <p:cNvPr id="11" name="Пятиугольник 6">
            <a:extLst>
              <a:ext uri="{FF2B5EF4-FFF2-40B4-BE49-F238E27FC236}">
                <a16:creationId xmlns:a16="http://schemas.microsoft.com/office/drawing/2014/main" id="{C13C0606-0CEC-1118-10DC-1EEEE8988C6D}"/>
              </a:ext>
            </a:extLst>
          </p:cNvPr>
          <p:cNvSpPr/>
          <p:nvPr/>
        </p:nvSpPr>
        <p:spPr>
          <a:xfrm>
            <a:off x="10980823" y="6375981"/>
            <a:ext cx="518791" cy="325862"/>
          </a:xfrm>
          <a:prstGeom prst="homePlate">
            <a:avLst/>
          </a:prstGeom>
          <a:solidFill>
            <a:srgbClr val="00B050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671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lang="ru-RU" sz="148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  <a:sym typeface="Arial" panose="020B0604020202020204"/>
            </a:endParaRP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601EAD07-F030-7EC0-5DD6-B40A9B9E0B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FAD0E7B4-FE83-4DBD-8C12-306C62A7D307}" type="slidenum">
              <a:rPr lang="ru-RU" sz="1400" smtClean="0">
                <a:solidFill>
                  <a:schemeClr val="bg1"/>
                </a:solidFill>
              </a:rPr>
              <a:t>13</a:t>
            </a:fld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5E21806-1098-32C6-5F19-530EC4C8E05D}"/>
              </a:ext>
            </a:extLst>
          </p:cNvPr>
          <p:cNvSpPr txBox="1"/>
          <p:nvPr/>
        </p:nvSpPr>
        <p:spPr>
          <a:xfrm>
            <a:off x="519545" y="344946"/>
            <a:ext cx="11351029" cy="2369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/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Метод опорных векторов (SVM)</a:t>
            </a:r>
          </a:p>
          <a:p>
            <a:pPr algn="l" rtl="0"/>
            <a:r>
              <a:rPr lang="ru-RU" sz="2000"/>
              <a:t>	</a:t>
            </a:r>
            <a:r>
              <a:rPr lang="en-US" sz="2000"/>
              <a:t>Он </a:t>
            </a:r>
            <a:r>
              <a:rPr lang="en-US" sz="2000" dirty="0"/>
              <a:t>используется как для задач классификации, так и для задач регрессии. Но в основном он </a:t>
            </a:r>
            <a:r>
              <a:rPr lang="en-US" sz="2000"/>
              <a:t>применяется для</a:t>
            </a:r>
            <a:r>
              <a:rPr lang="ru-RU" sz="2000"/>
              <a:t> </a:t>
            </a:r>
            <a:r>
              <a:rPr lang="en-US" sz="2000"/>
              <a:t>задачи </a:t>
            </a:r>
            <a:r>
              <a:rPr lang="en-US" sz="2000" dirty="0"/>
              <a:t>классификации. Основная концепция SVM заключается в том, чтобы отобразить каждый элемент данных в виде точки в n.</a:t>
            </a:r>
            <a:r>
              <a:rPr lang="ru-RU" sz="2000" dirty="0"/>
              <a:t>-</a:t>
            </a:r>
            <a:r>
              <a:rPr lang="en-US" sz="2000" dirty="0"/>
              <a:t>многомерное пространство, в котором значение каждого признака соответствует значению определенной координаты.</a:t>
            </a:r>
          </a:p>
          <a:p>
            <a:pPr algn="l" rtl="0"/>
            <a:r>
              <a:rPr lang="ru-RU" sz="2000" dirty="0"/>
              <a:t>	</a:t>
            </a:r>
            <a:r>
              <a:rPr lang="en-US" sz="2000" dirty="0"/>
              <a:t>Здесь n — это количество характеристик, которыми мы будем обладать.</a:t>
            </a:r>
            <a:endParaRPr lang="ru-RU" sz="2000" dirty="0"/>
          </a:p>
          <a:p>
            <a:pPr algn="l" rtl="0"/>
            <a:r>
              <a:rPr lang="en-US" sz="2000" dirty="0"/>
              <a:t>Ниже приведено простое графическое представление.</a:t>
            </a:r>
            <a:r>
              <a:rPr lang="ru-RU" sz="2000" dirty="0"/>
              <a:t> </a:t>
            </a:r>
            <a:r>
              <a:rPr lang="en-US" sz="2000" dirty="0"/>
              <a:t>Чтобы понять концепцию SVM: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04572B7-FCB4-2468-0236-BFF2C6C888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83730" y="3247238"/>
            <a:ext cx="5824540" cy="2965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7685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6A98F3-90B3-2D5E-8DC3-E3F08E63D0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CBB1572C-ABEB-87E2-0DC9-EA5656C584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73919"/>
            <a:ext cx="6828112" cy="384081"/>
          </a:xfrm>
          <a:prstGeom prst="rect">
            <a:avLst/>
          </a:prstGeom>
        </p:spPr>
      </p:pic>
      <p:sp>
        <p:nvSpPr>
          <p:cNvPr id="11" name="Пятиугольник 6">
            <a:extLst>
              <a:ext uri="{FF2B5EF4-FFF2-40B4-BE49-F238E27FC236}">
                <a16:creationId xmlns:a16="http://schemas.microsoft.com/office/drawing/2014/main" id="{925D662C-9244-2CFF-0C08-A83BEDA7C6FE}"/>
              </a:ext>
            </a:extLst>
          </p:cNvPr>
          <p:cNvSpPr/>
          <p:nvPr/>
        </p:nvSpPr>
        <p:spPr>
          <a:xfrm>
            <a:off x="10980823" y="6375981"/>
            <a:ext cx="518791" cy="325862"/>
          </a:xfrm>
          <a:prstGeom prst="homePlate">
            <a:avLst/>
          </a:prstGeom>
          <a:solidFill>
            <a:srgbClr val="00B050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671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lang="ru-RU" sz="148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  <a:sym typeface="Arial" panose="020B0604020202020204"/>
            </a:endParaRP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E0C1F1F9-2110-459B-D0FF-F2BC1703BC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FAD0E7B4-FE83-4DBD-8C12-306C62A7D307}" type="slidenum">
              <a:rPr lang="ru-RU" sz="1400" smtClean="0">
                <a:solidFill>
                  <a:schemeClr val="bg1"/>
                </a:solidFill>
              </a:rPr>
              <a:t>14</a:t>
            </a:fld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56CB83D-EE82-5188-C386-1E28E7E34CB4}"/>
              </a:ext>
            </a:extLst>
          </p:cNvPr>
          <p:cNvSpPr txBox="1"/>
          <p:nvPr/>
        </p:nvSpPr>
        <p:spPr>
          <a:xfrm>
            <a:off x="519545" y="344946"/>
            <a:ext cx="11351029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/>
            <a:r>
              <a:rPr lang="en-US" sz="2800">
                <a:solidFill>
                  <a:schemeClr val="accent6">
                    <a:lumMod val="75000"/>
                  </a:schemeClr>
                </a:solidFill>
              </a:rPr>
              <a:t>Наивный Байес</a:t>
            </a:r>
            <a:r>
              <a:rPr lang="ru-RU" sz="2800">
                <a:solidFill>
                  <a:schemeClr val="accent6">
                    <a:lumMod val="75000"/>
                  </a:schemeClr>
                </a:solidFill>
              </a:rPr>
              <a:t>овский классификатор</a:t>
            </a:r>
            <a:endParaRPr lang="en-US" sz="2800" dirty="0">
              <a:solidFill>
                <a:schemeClr val="accent6">
                  <a:lumMod val="75000"/>
                </a:schemeClr>
              </a:solidFill>
            </a:endParaRPr>
          </a:p>
          <a:p>
            <a:pPr algn="l" rtl="0"/>
            <a:r>
              <a:rPr lang="ru-RU" sz="2400" dirty="0"/>
              <a:t>	</a:t>
            </a:r>
            <a:r>
              <a:rPr lang="en-US" sz="2000" dirty="0"/>
              <a:t>Это также метод классификации. Логика этого метода классификации заключается в использовании теоремы Байеса для построения классификаторов. Предполагается, что </a:t>
            </a:r>
            <a:r>
              <a:rPr lang="en-US" sz="2000"/>
              <a:t>предикторы являются независимы</a:t>
            </a:r>
            <a:r>
              <a:rPr lang="ru-RU" sz="2000"/>
              <a:t>ми</a:t>
            </a:r>
            <a:r>
              <a:rPr lang="en-US" sz="2000"/>
              <a:t>. </a:t>
            </a:r>
            <a:r>
              <a:rPr lang="en-US" sz="2000" dirty="0"/>
              <a:t>Проще говоря, это предполагает наличие определенной характеристики в</a:t>
            </a:r>
          </a:p>
          <a:p>
            <a:r>
              <a:rPr lang="ru-RU" sz="2000"/>
              <a:t>К</a:t>
            </a:r>
            <a:r>
              <a:rPr lang="en-US" sz="2000"/>
              <a:t>ласс</a:t>
            </a:r>
            <a:r>
              <a:rPr lang="ru-RU" sz="2000"/>
              <a:t>е,</a:t>
            </a:r>
            <a:r>
              <a:rPr lang="en-US" sz="2000"/>
              <a:t> не связан</a:t>
            </a:r>
            <a:r>
              <a:rPr lang="ru-RU" sz="2000"/>
              <a:t>ной</a:t>
            </a:r>
            <a:r>
              <a:rPr lang="en-US" sz="2000"/>
              <a:t> </a:t>
            </a:r>
            <a:r>
              <a:rPr lang="en-US" sz="2000" dirty="0"/>
              <a:t>с наличием каких-либо других признаков. Ниже приведено уравнение </a:t>
            </a:r>
            <a:r>
              <a:rPr lang="en-US" sz="2000"/>
              <a:t>для теорем</a:t>
            </a:r>
            <a:r>
              <a:rPr lang="ru-RU" sz="2000"/>
              <a:t>ы </a:t>
            </a:r>
            <a:r>
              <a:rPr lang="en-US" sz="2000"/>
              <a:t>Байеса</a:t>
            </a:r>
            <a:r>
              <a:rPr lang="ru-RU" sz="2000"/>
              <a:t>:</a:t>
            </a:r>
            <a:endParaRPr lang="en-US" sz="2000" dirty="0"/>
          </a:p>
          <a:p>
            <a:pPr algn="ctr" rtl="0"/>
            <a:r>
              <a:rPr lang="en-US" sz="2000" dirty="0"/>
              <a:t>𝑃(𝐴|𝐵) =𝑃(𝐵|𝐴</a:t>
            </a:r>
            <a:r>
              <a:rPr lang="en-US" sz="2000"/>
              <a:t>)</a:t>
            </a:r>
            <a:r>
              <a:rPr lang="en-US" sz="2000">
                <a:sym typeface="Symbol" panose="05050102010706020507" pitchFamily="18" charset="2"/>
              </a:rPr>
              <a:t></a:t>
            </a:r>
            <a:r>
              <a:rPr lang="en-US" sz="2000" dirty="0">
                <a:sym typeface="Symbol" panose="05050102010706020507" pitchFamily="18" charset="2"/>
              </a:rPr>
              <a:t>P</a:t>
            </a:r>
            <a:r>
              <a:rPr lang="en-US" sz="2000"/>
              <a:t>(</a:t>
            </a:r>
            <a:r>
              <a:rPr lang="en-US" sz="2000" dirty="0"/>
              <a:t>А)</a:t>
            </a:r>
            <a:r>
              <a:rPr lang="ru-RU" sz="2000" dirty="0"/>
              <a:t>/</a:t>
            </a:r>
            <a:r>
              <a:rPr lang="en-US" sz="2000" dirty="0"/>
              <a:t>𝑃(𝐵)</a:t>
            </a:r>
          </a:p>
          <a:p>
            <a:pPr algn="l" rtl="0"/>
            <a:r>
              <a:rPr lang="en-US" sz="2000" dirty="0"/>
              <a:t>Модель </a:t>
            </a:r>
            <a:r>
              <a:rPr lang="en-US" sz="2000"/>
              <a:t>наивного Байес</a:t>
            </a:r>
            <a:r>
              <a:rPr lang="ru-RU" sz="2000"/>
              <a:t>овского классификатора </a:t>
            </a:r>
            <a:r>
              <a:rPr lang="en-US" sz="2000"/>
              <a:t> </a:t>
            </a:r>
            <a:r>
              <a:rPr lang="en-US" sz="2000" dirty="0"/>
              <a:t>проста в построении и особенно полезна для больших наборов данных.</a:t>
            </a:r>
            <a:endParaRPr lang="ru-RU" sz="2000" dirty="0"/>
          </a:p>
          <a:p>
            <a:pPr algn="ctr" rtl="0"/>
            <a:endParaRPr lang="en-US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C58E63A-9871-CB74-15B1-AD6AEDF22A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5680" y="3515045"/>
            <a:ext cx="4815840" cy="2520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3886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7C3A34-53B0-E759-4E76-E74EEDF3DE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CBB4D5F-DCE7-E886-B483-CD1BCC083D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3861" y="4636717"/>
            <a:ext cx="3948948" cy="222128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DA9331A-1FD1-4121-E608-5A1229DF16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473919"/>
            <a:ext cx="6828112" cy="384081"/>
          </a:xfrm>
          <a:prstGeom prst="rect">
            <a:avLst/>
          </a:prstGeom>
        </p:spPr>
      </p:pic>
      <p:sp>
        <p:nvSpPr>
          <p:cNvPr id="11" name="Пятиугольник 6">
            <a:extLst>
              <a:ext uri="{FF2B5EF4-FFF2-40B4-BE49-F238E27FC236}">
                <a16:creationId xmlns:a16="http://schemas.microsoft.com/office/drawing/2014/main" id="{DC25B81C-2B70-1E80-6321-86BA1E601970}"/>
              </a:ext>
            </a:extLst>
          </p:cNvPr>
          <p:cNvSpPr/>
          <p:nvPr/>
        </p:nvSpPr>
        <p:spPr>
          <a:xfrm>
            <a:off x="10980823" y="6375981"/>
            <a:ext cx="518791" cy="325862"/>
          </a:xfrm>
          <a:prstGeom prst="homePlate">
            <a:avLst/>
          </a:prstGeom>
          <a:solidFill>
            <a:srgbClr val="00B050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671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lang="ru-RU" sz="148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  <a:sym typeface="Arial" panose="020B0604020202020204"/>
            </a:endParaRP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D18DA5EB-DED1-1FBC-9DAF-CB24700B0A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FAD0E7B4-FE83-4DBD-8C12-306C62A7D307}" type="slidenum">
              <a:rPr lang="ru-RU" sz="1400" smtClean="0">
                <a:solidFill>
                  <a:schemeClr val="bg1"/>
                </a:solidFill>
              </a:rPr>
              <a:t>15</a:t>
            </a:fld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53DBFA7-48F2-E46F-4FD0-B23239E2E92B}"/>
              </a:ext>
            </a:extLst>
          </p:cNvPr>
          <p:cNvSpPr txBox="1"/>
          <p:nvPr/>
        </p:nvSpPr>
        <p:spPr>
          <a:xfrm>
            <a:off x="382385" y="451661"/>
            <a:ext cx="11504815" cy="51398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/>
            <a:r>
              <a:rPr lang="en-US" sz="2400" dirty="0">
                <a:solidFill>
                  <a:schemeClr val="accent6">
                    <a:lumMod val="75000"/>
                  </a:schemeClr>
                </a:solidFill>
              </a:rPr>
              <a:t>Метод K-ближайших соседей (KNN)</a:t>
            </a:r>
          </a:p>
          <a:p>
            <a:pPr algn="l" rtl="0"/>
            <a:r>
              <a:rPr lang="en-US" sz="2400" dirty="0"/>
              <a:t>	</a:t>
            </a:r>
            <a:r>
              <a:rPr lang="en-US" sz="2000" dirty="0"/>
              <a:t>Он используется как для классификации, так и для регрессии. Широко применяется для решения задач классификации. Основная концепция этого алгоритма заключается в том, что он хранит все доступные случаи и классифицирует новые случаи на основе голосования большинства из k соседей.</a:t>
            </a:r>
          </a:p>
          <a:p>
            <a:pPr algn="l" rtl="0"/>
            <a:r>
              <a:rPr lang="ru-RU" sz="2000" dirty="0"/>
              <a:t>З</a:t>
            </a:r>
            <a:r>
              <a:rPr lang="en-US" sz="2000"/>
              <a:t>атем </a:t>
            </a:r>
            <a:r>
              <a:rPr lang="en-US" sz="2000" dirty="0"/>
              <a:t>его относят к классу, который является наиболее распространенным среди ближайших к нему K классов.</a:t>
            </a:r>
          </a:p>
          <a:p>
            <a:pPr algn="l" rtl="0"/>
            <a:r>
              <a:rPr lang="en-US" sz="2000" dirty="0"/>
              <a:t>Соседи, измеряемые с помощью функции расстояния. Функция расстояния может </a:t>
            </a:r>
            <a:r>
              <a:rPr lang="en-US" sz="2000"/>
              <a:t>быть евклидов</a:t>
            </a:r>
            <a:r>
              <a:rPr lang="ru-RU" sz="2000"/>
              <a:t>ым</a:t>
            </a:r>
            <a:r>
              <a:rPr lang="en-US" sz="2000"/>
              <a:t>,</a:t>
            </a:r>
            <a:endParaRPr lang="en-US" sz="2000" dirty="0"/>
          </a:p>
          <a:p>
            <a:pPr algn="l" rtl="0"/>
            <a:r>
              <a:rPr lang="en-US" sz="2000"/>
              <a:t>Минковск</a:t>
            </a:r>
            <a:r>
              <a:rPr lang="ru-RU" sz="2000"/>
              <a:t>ого расстоянием,</a:t>
            </a:r>
            <a:r>
              <a:rPr lang="en-US" sz="2000"/>
              <a:t> расстояние</a:t>
            </a:r>
            <a:r>
              <a:rPr lang="ru-RU" sz="2000"/>
              <a:t>м</a:t>
            </a:r>
            <a:r>
              <a:rPr lang="en-US" sz="2000"/>
              <a:t> </a:t>
            </a:r>
            <a:r>
              <a:rPr lang="en-US" sz="2000" dirty="0"/>
              <a:t>Хэмминга. Рассмотрим следующие варианты использования KNN: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sz="2000" dirty="0"/>
              <a:t>С точки зрения вычислительных затрат алгоритм KNN обходится дороже, чем другие алгоритмы, используемые для задач классификации.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sz="2000" dirty="0"/>
              <a:t>Необходима нормализация переменных, иначе переменные с более высоким диапазоном значений могут исказить результаты.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sz="2000" dirty="0"/>
              <a:t>В алгоритме KNN нам необходимо поработать на этапе предварительной обработки, например, удалить шум.</a:t>
            </a:r>
          </a:p>
        </p:txBody>
      </p:sp>
    </p:spTree>
    <p:extLst>
      <p:ext uri="{BB962C8B-B14F-4D97-AF65-F5344CB8AC3E}">
        <p14:creationId xmlns:p14="http://schemas.microsoft.com/office/powerpoint/2010/main" val="7155158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95FC5E-A194-528D-CDC5-F9E537719E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E51D446-F7AA-B173-9D59-3108ABFAA1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73919"/>
            <a:ext cx="6828112" cy="384081"/>
          </a:xfrm>
          <a:prstGeom prst="rect">
            <a:avLst/>
          </a:prstGeom>
        </p:spPr>
      </p:pic>
      <p:sp>
        <p:nvSpPr>
          <p:cNvPr id="11" name="Пятиугольник 6">
            <a:extLst>
              <a:ext uri="{FF2B5EF4-FFF2-40B4-BE49-F238E27FC236}">
                <a16:creationId xmlns:a16="http://schemas.microsoft.com/office/drawing/2014/main" id="{732AB711-B564-3006-5B26-3F83EAC580E6}"/>
              </a:ext>
            </a:extLst>
          </p:cNvPr>
          <p:cNvSpPr/>
          <p:nvPr/>
        </p:nvSpPr>
        <p:spPr>
          <a:xfrm>
            <a:off x="10980823" y="6375981"/>
            <a:ext cx="518791" cy="325862"/>
          </a:xfrm>
          <a:prstGeom prst="homePlate">
            <a:avLst/>
          </a:prstGeom>
          <a:solidFill>
            <a:srgbClr val="00B050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671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lang="ru-RU" sz="148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  <a:sym typeface="Arial" panose="020B0604020202020204"/>
            </a:endParaRP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91296152-7A92-960D-2829-5440E5AEF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FAD0E7B4-FE83-4DBD-8C12-306C62A7D307}" type="slidenum">
              <a:rPr lang="ru-RU" sz="1400" smtClean="0">
                <a:solidFill>
                  <a:schemeClr val="bg1"/>
                </a:solidFill>
              </a:rPr>
              <a:t>16</a:t>
            </a:fld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245370-EB1E-DA5B-2688-D2C6712D0F2F}"/>
              </a:ext>
            </a:extLst>
          </p:cNvPr>
          <p:cNvSpPr txBox="1"/>
          <p:nvPr/>
        </p:nvSpPr>
        <p:spPr>
          <a:xfrm>
            <a:off x="377684" y="136525"/>
            <a:ext cx="11436631" cy="5201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/>
            <a:r>
              <a:rPr lang="ru-RU" sz="2800">
                <a:solidFill>
                  <a:schemeClr val="accent6">
                    <a:lumMod val="75000"/>
                  </a:schemeClr>
                </a:solidFill>
              </a:rPr>
              <a:t>К-</a:t>
            </a:r>
            <a:r>
              <a:rPr lang="en-US" sz="2800">
                <a:solidFill>
                  <a:schemeClr val="accent6">
                    <a:lumMod val="75000"/>
                  </a:schemeClr>
                </a:solidFill>
              </a:rPr>
              <a:t>means </a:t>
            </a:r>
            <a:r>
              <a:rPr lang="ru-RU" sz="2800">
                <a:solidFill>
                  <a:schemeClr val="accent6">
                    <a:lumMod val="75000"/>
                  </a:schemeClr>
                </a:solidFill>
              </a:rPr>
              <a:t>кластеризация</a:t>
            </a:r>
            <a:endParaRPr lang="ru-RU" sz="2800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n-US" sz="2400"/>
              <a:t>	</a:t>
            </a:r>
            <a:r>
              <a:rPr lang="ru-RU" sz="2000"/>
              <a:t>К-</a:t>
            </a:r>
            <a:r>
              <a:rPr lang="en-US" sz="2000">
                <a:solidFill>
                  <a:schemeClr val="accent6">
                    <a:lumMod val="75000"/>
                  </a:schemeClr>
                </a:solidFill>
              </a:rPr>
              <a:t> means</a:t>
            </a:r>
            <a:r>
              <a:rPr lang="ru-RU" sz="2000"/>
              <a:t> имеет следующий алгоритм:</a:t>
            </a:r>
            <a:endParaRPr lang="ru-RU" sz="2000" dirty="0"/>
          </a:p>
          <a:p>
            <a:pPr marL="457200" indent="-457200" algn="l" rtl="0">
              <a:buFont typeface="+mj-lt"/>
              <a:buAutoNum type="arabicPeriod"/>
            </a:pPr>
            <a:r>
              <a:rPr lang="ru-RU" sz="2000"/>
              <a:t>Инициализация центроидов. Алгоритм случайным образом выбирает k начальных точек, называемых центроидами. Эти точки служат временными центрами кластеров.</a:t>
            </a:r>
          </a:p>
          <a:p>
            <a:pPr marL="457200" indent="-457200" algn="l" rtl="0">
              <a:buFont typeface="+mj-lt"/>
              <a:buAutoNum type="arabicPeriod"/>
            </a:pPr>
            <a:endParaRPr lang="ru-RU" sz="2000"/>
          </a:p>
          <a:p>
            <a:pPr marL="457200" indent="-457200" algn="l" rtl="0">
              <a:buFont typeface="+mj-lt"/>
              <a:buAutoNum type="arabicPeriod"/>
            </a:pPr>
            <a:r>
              <a:rPr lang="ru-RU" sz="2000"/>
              <a:t>Назначение объектов кластерам. Каждый объект в наборе данных назначается к кластеру, центроид которого находится ближе всего. Для расчета расстояния обычно используют евклидову метрику, но есть и другие меры сходства, например косинусное расстояние или расстояние Манхэттена.</a:t>
            </a:r>
          </a:p>
          <a:p>
            <a:pPr marL="457200" indent="-457200" algn="l" rtl="0">
              <a:buFont typeface="+mj-lt"/>
              <a:buAutoNum type="arabicPeriod"/>
            </a:pPr>
            <a:endParaRPr lang="ru-RU" sz="2000"/>
          </a:p>
          <a:p>
            <a:pPr marL="457200" indent="-457200" algn="l" rtl="0">
              <a:buFont typeface="+mj-lt"/>
              <a:buAutoNum type="arabicPeriod"/>
            </a:pPr>
            <a:r>
              <a:rPr lang="ru-RU" sz="2000"/>
              <a:t>Обновление центроидов. После назначения объектов кластерам вычисляют новые центроиды. Каждый центроид перемещается в среднюю точку всех объектов, принадлежащих его кластеру.</a:t>
            </a:r>
          </a:p>
          <a:p>
            <a:pPr marL="457200" indent="-457200" algn="l" rtl="0">
              <a:buFont typeface="+mj-lt"/>
              <a:buAutoNum type="arabicPeriod"/>
            </a:pPr>
            <a:endParaRPr lang="ru-RU" sz="2000"/>
          </a:p>
          <a:p>
            <a:pPr marL="457200" indent="-457200" algn="l" rtl="0">
              <a:buFont typeface="+mj-lt"/>
              <a:buAutoNum type="arabicPeriod"/>
            </a:pPr>
            <a:r>
              <a:rPr lang="ru-RU" sz="2000"/>
              <a:t>Повторение. Шаги 3 и 4 повторяют до тех пор, пока центроиды не перестанут значительно изменяться, что свидетельствует о достижении сходимости. В некоторых реализациях алгоритм также может быть завершен при достижении заданного числа итераций.</a:t>
            </a:r>
            <a:endParaRPr lang="ru-RU" sz="20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656CE66-3C85-3CF4-E6CE-AC20E2C66D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85590" y="5286164"/>
            <a:ext cx="3287579" cy="136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0525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C1D925-C9AE-569E-22C7-EC121C543C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4ACB44E-EAE5-415D-26C3-B0D70355E5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1226" y="4068346"/>
            <a:ext cx="3972574" cy="264331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DC9A2C4-E60F-7365-72A2-55CC5D142E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473919"/>
            <a:ext cx="6828112" cy="384081"/>
          </a:xfrm>
          <a:prstGeom prst="rect">
            <a:avLst/>
          </a:prstGeom>
        </p:spPr>
      </p:pic>
      <p:sp>
        <p:nvSpPr>
          <p:cNvPr id="11" name="Пятиугольник 6">
            <a:extLst>
              <a:ext uri="{FF2B5EF4-FFF2-40B4-BE49-F238E27FC236}">
                <a16:creationId xmlns:a16="http://schemas.microsoft.com/office/drawing/2014/main" id="{AECBE299-2C48-05A5-047E-E7D080CE502C}"/>
              </a:ext>
            </a:extLst>
          </p:cNvPr>
          <p:cNvSpPr/>
          <p:nvPr/>
        </p:nvSpPr>
        <p:spPr>
          <a:xfrm>
            <a:off x="10980823" y="6375981"/>
            <a:ext cx="518791" cy="325862"/>
          </a:xfrm>
          <a:prstGeom prst="homePlate">
            <a:avLst/>
          </a:prstGeom>
          <a:solidFill>
            <a:srgbClr val="00B050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671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lang="ru-RU" sz="148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  <a:sym typeface="Arial" panose="020B0604020202020204"/>
            </a:endParaRP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1AB9F142-5707-0B44-7CAD-368C197583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FAD0E7B4-FE83-4DBD-8C12-306C62A7D307}" type="slidenum">
              <a:rPr lang="ru-RU" sz="1400" smtClean="0">
                <a:solidFill>
                  <a:schemeClr val="bg1"/>
                </a:solidFill>
              </a:rPr>
              <a:t>17</a:t>
            </a:fld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E366134-56CA-E192-87EA-93FD78C25B4D}"/>
              </a:ext>
            </a:extLst>
          </p:cNvPr>
          <p:cNvSpPr txBox="1"/>
          <p:nvPr/>
        </p:nvSpPr>
        <p:spPr>
          <a:xfrm>
            <a:off x="367442" y="367480"/>
            <a:ext cx="11569634" cy="39087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/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Случайный лес</a:t>
            </a:r>
          </a:p>
          <a:p>
            <a:pPr algn="l" rtl="0"/>
            <a:r>
              <a:rPr lang="en-US" sz="2000" dirty="0"/>
              <a:t>Это алгоритм классификации с обучением под наблюдением. Преимущество алгоритма случайного леса заключается в следующем:</a:t>
            </a:r>
          </a:p>
          <a:p>
            <a:pPr algn="l" rtl="0"/>
            <a:r>
              <a:rPr lang="en-US" sz="2000" dirty="0"/>
              <a:t>что его можно использовать как для задач классификации, так и для задач регрессии. В основном это</a:t>
            </a:r>
          </a:p>
          <a:p>
            <a:pPr algn="l" rtl="0"/>
            <a:r>
              <a:rPr lang="en-US" sz="2000" dirty="0"/>
              <a:t>Совокупность деревьев решений (т.е. лес) или, можно сказать, ансамбль деревьев решений.</a:t>
            </a:r>
          </a:p>
          <a:p>
            <a:pPr algn="l" rtl="0"/>
            <a:r>
              <a:rPr lang="en-US" sz="2000" dirty="0"/>
              <a:t>Основная концепция случайного леса заключается в том, что каждое дерево задает классификацию, а </a:t>
            </a:r>
            <a:r>
              <a:rPr lang="en-US" sz="2000"/>
              <a:t>затем лес выбирает </a:t>
            </a:r>
            <a:r>
              <a:rPr lang="en-US" sz="2000" dirty="0"/>
              <a:t>из них лучшие классификации.</a:t>
            </a:r>
          </a:p>
          <a:p>
            <a:pPr algn="ctr" rtl="0"/>
            <a:r>
              <a:rPr lang="en-US" sz="2000" dirty="0"/>
              <a:t>Ниже перечислены преимущества алгоритма случайного леса: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sz="2000" dirty="0"/>
              <a:t>Классификатор случайного леса может использоваться как для задач классификации, так и для задач регрессии.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sz="2000" dirty="0"/>
              <a:t>Они могут обрабатывать отсутствующие значения.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sz="2000" dirty="0"/>
              <a:t>Модель не будет переобучена, даже если в лесу будет больше деревьев.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0853443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066051-AE3B-3128-4EEA-CDDA7613FF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2C4A63E-642A-C153-4CF1-B9494D43CE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73919"/>
            <a:ext cx="6828112" cy="384081"/>
          </a:xfrm>
          <a:prstGeom prst="rect">
            <a:avLst/>
          </a:prstGeom>
        </p:spPr>
      </p:pic>
      <p:sp>
        <p:nvSpPr>
          <p:cNvPr id="11" name="Пятиугольник 6">
            <a:extLst>
              <a:ext uri="{FF2B5EF4-FFF2-40B4-BE49-F238E27FC236}">
                <a16:creationId xmlns:a16="http://schemas.microsoft.com/office/drawing/2014/main" id="{A46FBBEC-FA87-73D4-B16E-4293418982DF}"/>
              </a:ext>
            </a:extLst>
          </p:cNvPr>
          <p:cNvSpPr/>
          <p:nvPr/>
        </p:nvSpPr>
        <p:spPr>
          <a:xfrm>
            <a:off x="10980823" y="6375981"/>
            <a:ext cx="518791" cy="325862"/>
          </a:xfrm>
          <a:prstGeom prst="homePlate">
            <a:avLst/>
          </a:prstGeom>
          <a:solidFill>
            <a:srgbClr val="00B050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67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ru-RU" sz="1481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 panose="020B0604020202020204"/>
            </a:endParaRP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B4383C2A-4928-FBF8-59E3-D3E28ED515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D0E7B4-FE83-4DBD-8C12-306C62A7D307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FDD0EE6-7830-DD8C-BEC5-FE8F4C876AE4}"/>
              </a:ext>
            </a:extLst>
          </p:cNvPr>
          <p:cNvSpPr txBox="1"/>
          <p:nvPr/>
        </p:nvSpPr>
        <p:spPr>
          <a:xfrm>
            <a:off x="1284513" y="479364"/>
            <a:ext cx="103341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Вопросы для проверки знаний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C2CD4C9-2C43-78F9-474F-ACB8765CA36A}"/>
              </a:ext>
            </a:extLst>
          </p:cNvPr>
          <p:cNvSpPr txBox="1"/>
          <p:nvPr/>
        </p:nvSpPr>
        <p:spPr>
          <a:xfrm>
            <a:off x="914399" y="2061419"/>
            <a:ext cx="10534415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2400" b="0" i="0" dirty="0">
                <a:solidFill>
                  <a:srgbClr val="002033"/>
                </a:solidFill>
                <a:effectLst/>
                <a:latin typeface="-apple-system"/>
              </a:rPr>
              <a:t>Какие типы машинного обучения вам известны?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2400" b="0" i="0" dirty="0">
                <a:solidFill>
                  <a:srgbClr val="002033"/>
                </a:solidFill>
                <a:effectLst/>
                <a:latin typeface="-apple-system"/>
              </a:rPr>
              <a:t>В чём разница между </a:t>
            </a:r>
            <a:r>
              <a:rPr lang="en-US" sz="2400" b="0" i="0">
                <a:solidFill>
                  <a:srgbClr val="002033"/>
                </a:solidFill>
                <a:effectLst/>
                <a:latin typeface="-apple-system"/>
              </a:rPr>
              <a:t>обучением c </a:t>
            </a:r>
            <a:r>
              <a:rPr lang="ru-RU" sz="2400" b="0" i="0">
                <a:solidFill>
                  <a:srgbClr val="002033"/>
                </a:solidFill>
                <a:effectLst/>
                <a:latin typeface="-apple-system"/>
              </a:rPr>
              <a:t>учителем </a:t>
            </a:r>
            <a:r>
              <a:rPr lang="en-US" sz="2400" b="0" i="0">
                <a:solidFill>
                  <a:srgbClr val="002033"/>
                </a:solidFill>
                <a:effectLst/>
                <a:latin typeface="-apple-system"/>
              </a:rPr>
              <a:t>и </a:t>
            </a:r>
            <a:r>
              <a:rPr lang="en-US" sz="2400" b="0" i="0" dirty="0">
                <a:solidFill>
                  <a:srgbClr val="002033"/>
                </a:solidFill>
                <a:effectLst/>
                <a:latin typeface="-apple-system"/>
              </a:rPr>
              <a:t>обучением </a:t>
            </a:r>
            <a:r>
              <a:rPr lang="en-US" sz="2400" b="0" i="0">
                <a:solidFill>
                  <a:srgbClr val="002033"/>
                </a:solidFill>
                <a:effectLst/>
                <a:latin typeface="-apple-system"/>
              </a:rPr>
              <a:t>без </a:t>
            </a:r>
            <a:r>
              <a:rPr lang="ru-RU" sz="2400" b="0" i="0">
                <a:solidFill>
                  <a:srgbClr val="002033"/>
                </a:solidFill>
                <a:effectLst/>
                <a:latin typeface="-apple-system"/>
              </a:rPr>
              <a:t>учителя</a:t>
            </a:r>
            <a:r>
              <a:rPr kumimoji="0" lang="ru-RU" sz="2400" b="0" i="0" u="none" strike="noStrike" kern="1200" cap="none" spc="0" normalizeH="0" baseline="0" noProof="0">
                <a:ln>
                  <a:noFill/>
                </a:ln>
                <a:solidFill>
                  <a:srgbClr val="002033"/>
                </a:solidFill>
                <a:effectLst/>
                <a:uLnTx/>
                <a:uFillTx/>
                <a:latin typeface="-apple-system"/>
                <a:ea typeface="+mn-ea"/>
                <a:cs typeface="+mn-cs"/>
              </a:rPr>
              <a:t>?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2033"/>
              </a:solidFill>
              <a:effectLst/>
              <a:uLnTx/>
              <a:uFillTx/>
              <a:latin typeface="-apple-system"/>
              <a:ea typeface="+mn-ea"/>
              <a:cs typeface="+mn-cs"/>
            </a:endParaRPr>
          </a:p>
          <a:p>
            <a:pPr marL="457200" indent="-457200" algn="l" rtl="0">
              <a:buFont typeface="+mj-lt"/>
              <a:buAutoNum type="arabicPeriod"/>
              <a:defRPr/>
            </a:pPr>
            <a:r>
              <a:rPr lang="en-US" sz="2400" dirty="0"/>
              <a:t>Какие типы линейной регрессии </a:t>
            </a:r>
            <a:r>
              <a:rPr lang="en-US" sz="2400"/>
              <a:t>существуют?</a:t>
            </a:r>
            <a:endParaRPr lang="en-US" sz="2400" b="0" i="0" dirty="0">
              <a:solidFill>
                <a:srgbClr val="002033"/>
              </a:solidFill>
              <a:effectLst/>
              <a:latin typeface="-apple-system"/>
            </a:endParaRPr>
          </a:p>
          <a:p>
            <a:pPr marL="457200" indent="-457200" algn="l" rtl="0">
              <a:buFont typeface="+mj-lt"/>
              <a:buAutoNum type="arabicPeriod"/>
              <a:defRPr/>
            </a:pPr>
            <a:r>
              <a:rPr lang="en-US" sz="2400" b="0" i="0" dirty="0">
                <a:solidFill>
                  <a:srgbClr val="002033"/>
                </a:solidFill>
                <a:effectLst/>
                <a:latin typeface="-apple-system"/>
              </a:rPr>
              <a:t>В чём заключаются основные преимущества метода случайного леса?</a:t>
            </a:r>
          </a:p>
          <a:p>
            <a:pPr marL="457200" indent="-457200" algn="l" rtl="0">
              <a:buFont typeface="+mj-lt"/>
              <a:buAutoNum type="arabicPeriod"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457200" indent="-457200" algn="l" rtl="0">
              <a:buFont typeface="+mj-lt"/>
              <a:buAutoNum type="arabicPeriod"/>
              <a:defRPr/>
            </a:pP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79F5465-2EDC-150E-EFF2-5C7BB16869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93892" y="479365"/>
            <a:ext cx="1034455" cy="1639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4904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73919"/>
            <a:ext cx="6828112" cy="38408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89256" y="136525"/>
            <a:ext cx="100986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n-US" sz="3600" b="1" dirty="0">
                <a:solidFill>
                  <a:schemeClr val="accent6">
                    <a:lumMod val="75000"/>
                  </a:schemeClr>
                </a:solidFill>
              </a:rPr>
              <a:t>Ключевые термины</a:t>
            </a:r>
            <a:endParaRPr lang="ru-RU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Пятиугольник 6"/>
          <p:cNvSpPr/>
          <p:nvPr/>
        </p:nvSpPr>
        <p:spPr>
          <a:xfrm>
            <a:off x="10980823" y="6375981"/>
            <a:ext cx="518791" cy="325862"/>
          </a:xfrm>
          <a:prstGeom prst="homePlate">
            <a:avLst/>
          </a:prstGeom>
          <a:solidFill>
            <a:srgbClr val="00B050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671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lang="ru-RU" sz="148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  <a:sym typeface="Arial" panose="020B0604020202020204"/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FAD0E7B4-FE83-4DBD-8C12-306C62A7D307}" type="slidenum">
              <a:rPr lang="ru-RU" sz="1400" smtClean="0">
                <a:solidFill>
                  <a:schemeClr val="bg1"/>
                </a:solidFill>
              </a:rPr>
              <a:t>19</a:t>
            </a:fld>
            <a:endParaRPr lang="ru-RU" sz="1400" dirty="0">
              <a:solidFill>
                <a:schemeClr val="bg1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7634305"/>
              </p:ext>
            </p:extLst>
          </p:nvPr>
        </p:nvGraphicFramePr>
        <p:xfrm>
          <a:off x="744777" y="835119"/>
          <a:ext cx="9237423" cy="563880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30791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090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492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3624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Обучение с учителем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Обучение с подкреплением на основе машинного обучения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  <a:p>
                      <a:pPr algn="l" rtl="0"/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Кластеризация</a:t>
                      </a:r>
                      <a:endParaRPr lang="en-US" sz="2800" b="1" i="0" dirty="0">
                        <a:solidFill>
                          <a:schemeClr val="tx1"/>
                        </a:solidFill>
                        <a:effectLst/>
                        <a:latin typeface="-apple-system"/>
                      </a:endParaRPr>
                    </a:p>
                    <a:p>
                      <a:pPr algn="l" rtl="0"/>
                      <a:endParaRPr lang="en-US" sz="2800" b="1" i="0" dirty="0">
                        <a:solidFill>
                          <a:schemeClr val="tx1"/>
                        </a:solidFill>
                        <a:effectLst/>
                        <a:latin typeface="-apple-system"/>
                      </a:endParaRPr>
                    </a:p>
                    <a:p>
                      <a:pPr algn="l" rtl="0"/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Линейная регрессия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>
                          <a:solidFill>
                            <a:schemeClr val="tx1"/>
                          </a:solidFill>
                        </a:rPr>
                        <a:t>Логистическая регрессия</a:t>
                      </a:r>
                    </a:p>
                    <a:p>
                      <a:pPr algn="l" rtl="0"/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  <a:p>
                      <a:pPr algn="l" rtl="0"/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Дерево решений</a:t>
                      </a:r>
                    </a:p>
                    <a:p>
                      <a:pPr algn="l" rtl="0"/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Метод опорных векторов (SVM)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  <a:p>
                      <a:pPr algn="l" rtl="0"/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Наивный Байес</a:t>
                      </a:r>
                    </a:p>
                    <a:p>
                      <a:pPr algn="l" rtl="0"/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  <a:p>
                      <a:pPr algn="l" rtl="0"/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800" dirty="0"/>
                        <a:t>Метод K-ближайших соседей (KNN)</a:t>
                      </a:r>
                    </a:p>
                    <a:p>
                      <a:pPr algn="l" rtl="0"/>
                      <a:endParaRPr lang="en-US" sz="2800" dirty="0"/>
                    </a:p>
                    <a:p>
                      <a:pPr algn="l" rtl="0"/>
                      <a:r>
                        <a:rPr lang="en-US" sz="2800" dirty="0"/>
                        <a:t>Кластеризация методом K-средних</a:t>
                      </a:r>
                    </a:p>
                    <a:p>
                      <a:pPr algn="l" rtl="0"/>
                      <a:endParaRPr lang="en-US" sz="2800" dirty="0"/>
                    </a:p>
                    <a:p>
                      <a:pPr algn="l" rtl="0"/>
                      <a:r>
                        <a:rPr lang="en-US" sz="2800" dirty="0"/>
                        <a:t>Случайный лес</a:t>
                      </a:r>
                    </a:p>
                    <a:p>
                      <a:pPr algn="l" rtl="0"/>
                      <a:endParaRPr lang="en-US" sz="2800" dirty="0"/>
                    </a:p>
                    <a:p>
                      <a:pPr algn="l" rtl="0"/>
                      <a:r>
                        <a:rPr lang="en-US" sz="2800" dirty="0"/>
                        <a:t>Марковский процесс принятия решений</a:t>
                      </a:r>
                    </a:p>
                    <a:p>
                      <a:pPr algn="l" rtl="0"/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A73C424-1363-105A-EB39-555CBAB77B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83719" y="259291"/>
            <a:ext cx="1926503" cy="184724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20130" y="2011590"/>
            <a:ext cx="1093367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en-US" sz="2400" dirty="0"/>
              <a:t>После изучения этого урока вы должны уметь: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ru-RU" sz="2400" b="0" i="0">
                <a:solidFill>
                  <a:srgbClr val="002033"/>
                </a:solidFill>
                <a:effectLst/>
                <a:latin typeface="-apple-system"/>
              </a:rPr>
              <a:t>Знать</a:t>
            </a:r>
            <a:r>
              <a:rPr lang="en-US" sz="2400" b="0" i="0">
                <a:solidFill>
                  <a:srgbClr val="002033"/>
                </a:solidFill>
                <a:effectLst/>
                <a:latin typeface="-apple-system"/>
              </a:rPr>
              <a:t> </a:t>
            </a:r>
            <a:r>
              <a:rPr lang="en-US" sz="2400" b="0" i="0" dirty="0">
                <a:solidFill>
                  <a:srgbClr val="002033"/>
                </a:solidFill>
                <a:effectLst/>
                <a:latin typeface="-apple-system"/>
              </a:rPr>
              <a:t>типы машинного обучения и их особенности.</a:t>
            </a:r>
            <a:endParaRPr lang="en-US" sz="2400" dirty="0"/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2400"/>
              <a:t> </a:t>
            </a:r>
            <a:r>
              <a:rPr lang="en-US" sz="2400"/>
              <a:t>Прив</a:t>
            </a:r>
            <a:r>
              <a:rPr lang="ru-RU" sz="2400"/>
              <a:t>одить</a:t>
            </a:r>
            <a:r>
              <a:rPr lang="en-US" sz="2400"/>
              <a:t> </a:t>
            </a:r>
            <a:r>
              <a:rPr lang="en-US" sz="2400" dirty="0"/>
              <a:t>классификацию распространенных методов машинного обучения.</a:t>
            </a:r>
            <a:endParaRPr lang="ru-RU" sz="2400" dirty="0"/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n-US" sz="2400"/>
              <a:t> </a:t>
            </a:r>
            <a:r>
              <a:rPr lang="en-US" sz="2400" b="0" i="0">
                <a:solidFill>
                  <a:srgbClr val="002033"/>
                </a:solidFill>
                <a:effectLst/>
                <a:latin typeface="-apple-system"/>
              </a:rPr>
              <a:t>Опи</a:t>
            </a:r>
            <a:r>
              <a:rPr lang="ru-RU" sz="2400" b="0" i="0">
                <a:solidFill>
                  <a:srgbClr val="002033"/>
                </a:solidFill>
                <a:effectLst/>
                <a:latin typeface="-apple-system"/>
              </a:rPr>
              <a:t>сывать</a:t>
            </a:r>
            <a:r>
              <a:rPr lang="en-US" sz="2400" b="0" i="0">
                <a:solidFill>
                  <a:srgbClr val="002033"/>
                </a:solidFill>
                <a:effectLst/>
                <a:latin typeface="-apple-system"/>
              </a:rPr>
              <a:t> </a:t>
            </a:r>
            <a:r>
              <a:rPr lang="en-US" sz="2400" b="0" i="0" dirty="0">
                <a:solidFill>
                  <a:srgbClr val="002033"/>
                </a:solidFill>
                <a:effectLst/>
                <a:latin typeface="-apple-system"/>
              </a:rPr>
              <a:t>области применения алгоритмов машинного обучения.</a:t>
            </a:r>
            <a:endParaRPr lang="ru-RU" sz="2400" b="0" i="0" dirty="0">
              <a:solidFill>
                <a:srgbClr val="002033"/>
              </a:solidFill>
              <a:effectLst/>
              <a:latin typeface="-apple-system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73919"/>
            <a:ext cx="6828112" cy="38408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046671" y="238125"/>
            <a:ext cx="609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n-US" sz="3600" b="1" dirty="0">
                <a:solidFill>
                  <a:schemeClr val="accent6"/>
                </a:solidFill>
              </a:rPr>
              <a:t>Цели обучения</a:t>
            </a:r>
            <a:endParaRPr lang="ru-RU" sz="3600" b="1" dirty="0">
              <a:solidFill>
                <a:schemeClr val="accent6"/>
              </a:solidFill>
            </a:endParaRPr>
          </a:p>
        </p:txBody>
      </p:sp>
      <p:sp>
        <p:nvSpPr>
          <p:cNvPr id="11" name="Пятиугольник 6"/>
          <p:cNvSpPr/>
          <p:nvPr/>
        </p:nvSpPr>
        <p:spPr>
          <a:xfrm>
            <a:off x="10980823" y="6375981"/>
            <a:ext cx="518791" cy="325862"/>
          </a:xfrm>
          <a:prstGeom prst="homePlate">
            <a:avLst/>
          </a:prstGeom>
          <a:solidFill>
            <a:srgbClr val="00B050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671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lang="ru-RU" sz="148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  <a:sym typeface="Arial" panose="020B0604020202020204"/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FAD0E7B4-FE83-4DBD-8C12-306C62A7D307}" type="slidenum">
              <a:rPr lang="ru-RU" sz="1400" smtClean="0">
                <a:solidFill>
                  <a:schemeClr val="bg1"/>
                </a:solidFill>
              </a:rPr>
              <a:t>2</a:t>
            </a:fld>
            <a:endParaRPr lang="ru-RU" sz="1400" dirty="0">
              <a:solidFill>
                <a:schemeClr val="bg1"/>
              </a:solidFill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FB7207C-9AE6-E614-D980-10C90A72D9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73398" y="0"/>
            <a:ext cx="1902117" cy="190211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57" y="6509802"/>
            <a:ext cx="6828112" cy="38408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14360" y="298283"/>
            <a:ext cx="106852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3200">
                <a:solidFill>
                  <a:srgbClr val="009B4A"/>
                </a:solidFill>
                <a:ea typeface="Open Sans ExtraBold" panose="020B0606030504020204"/>
                <a:cs typeface="Open Sans ExtraBold" panose="020B0606030504020204"/>
                <a:sym typeface="+mn-ea"/>
              </a:rPr>
              <a:t>Вопрос </a:t>
            </a:r>
            <a:r>
              <a:rPr lang="en-US" altLang="ru-RU" sz="3200">
                <a:solidFill>
                  <a:srgbClr val="009B4A"/>
                </a:solidFill>
                <a:ea typeface="Open Sans ExtraBold" panose="020B0606030504020204"/>
                <a:cs typeface="Open Sans ExtraBold" panose="020B0606030504020204"/>
                <a:sym typeface="+mn-ea"/>
              </a:rPr>
              <a:t>1</a:t>
            </a:r>
            <a:r>
              <a:rPr lang="en-US" altLang="ru-RU" sz="3200" dirty="0">
                <a:solidFill>
                  <a:srgbClr val="009B4A"/>
                </a:solidFill>
                <a:ea typeface="Open Sans ExtraBold" panose="020B0606030504020204"/>
                <a:cs typeface="Open Sans ExtraBold" panose="020B0606030504020204"/>
                <a:sym typeface="+mn-ea"/>
              </a:rPr>
              <a:t>: Типы машинного обучения </a:t>
            </a:r>
            <a:r>
              <a:rPr lang="en-US" altLang="ru-RU" sz="3200">
                <a:solidFill>
                  <a:srgbClr val="009B4A"/>
                </a:solidFill>
                <a:ea typeface="Open Sans ExtraBold" panose="020B0606030504020204"/>
                <a:cs typeface="Open Sans ExtraBold" panose="020B0606030504020204"/>
                <a:sym typeface="+mn-ea"/>
              </a:rPr>
              <a:t>(МL)</a:t>
            </a:r>
            <a:endParaRPr lang="ru-RU" sz="1600" b="1" dirty="0">
              <a:solidFill>
                <a:srgbClr val="00B050"/>
              </a:solidFill>
            </a:endParaRPr>
          </a:p>
        </p:txBody>
      </p:sp>
      <p:sp>
        <p:nvSpPr>
          <p:cNvPr id="11" name="Пятиугольник 6"/>
          <p:cNvSpPr/>
          <p:nvPr/>
        </p:nvSpPr>
        <p:spPr>
          <a:xfrm>
            <a:off x="10980823" y="6375981"/>
            <a:ext cx="518791" cy="325862"/>
          </a:xfrm>
          <a:prstGeom prst="homePlate">
            <a:avLst/>
          </a:prstGeom>
          <a:solidFill>
            <a:srgbClr val="00B050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671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lang="ru-RU" sz="148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  <a:sym typeface="Arial" panose="020B0604020202020204"/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FAD0E7B4-FE83-4DBD-8C12-306C62A7D307}" type="slidenum">
              <a:rPr lang="ru-RU" sz="1400" smtClean="0">
                <a:solidFill>
                  <a:schemeClr val="bg1"/>
                </a:solidFill>
              </a:rPr>
              <a:t>3</a:t>
            </a:fld>
            <a:endParaRPr lang="ru-RU" sz="1400" dirty="0">
              <a:solidFill>
                <a:schemeClr val="bg1"/>
              </a:solidFill>
            </a:endParaRPr>
          </a:p>
        </p:txBody>
      </p:sp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id="{C4EF67C3-59F5-40F7-C8E2-96B0AE1981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80613449"/>
              </p:ext>
            </p:extLst>
          </p:nvPr>
        </p:nvGraphicFramePr>
        <p:xfrm>
          <a:off x="482599" y="719666"/>
          <a:ext cx="11382829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2FF1526E-2879-A6EB-9D7D-BC8F73AFC5D1}"/>
              </a:ext>
            </a:extLst>
          </p:cNvPr>
          <p:cNvSpPr txBox="1"/>
          <p:nvPr/>
        </p:nvSpPr>
        <p:spPr>
          <a:xfrm>
            <a:off x="676475" y="1211940"/>
            <a:ext cx="11321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n-US" sz="3600" dirty="0"/>
              <a:t>SML</a:t>
            </a:r>
            <a:endParaRPr lang="ru-RU" sz="36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EC831A-0187-56D5-C208-F32CAF5E0525}"/>
              </a:ext>
            </a:extLst>
          </p:cNvPr>
          <p:cNvSpPr txBox="1"/>
          <p:nvPr/>
        </p:nvSpPr>
        <p:spPr>
          <a:xfrm>
            <a:off x="985689" y="2493311"/>
            <a:ext cx="14861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n-US" sz="3200" dirty="0"/>
              <a:t>USML</a:t>
            </a:r>
            <a:endParaRPr lang="ru-RU" sz="32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CB6A000-5575-D984-0344-E2D324B33044}"/>
              </a:ext>
            </a:extLst>
          </p:cNvPr>
          <p:cNvSpPr txBox="1"/>
          <p:nvPr/>
        </p:nvSpPr>
        <p:spPr>
          <a:xfrm>
            <a:off x="560357" y="4938174"/>
            <a:ext cx="14861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n-US" sz="3600" dirty="0"/>
              <a:t>РМЛ</a:t>
            </a:r>
            <a:endParaRPr lang="ru-RU" sz="3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57478E-28BE-AB00-4183-E5782D0F18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8C3537B5-40E0-07D0-F171-A10D8970ED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73919"/>
            <a:ext cx="6828112" cy="384081"/>
          </a:xfrm>
          <a:prstGeom prst="rect">
            <a:avLst/>
          </a:prstGeom>
        </p:spPr>
      </p:pic>
      <p:sp>
        <p:nvSpPr>
          <p:cNvPr id="11" name="Пятиугольник 6">
            <a:extLst>
              <a:ext uri="{FF2B5EF4-FFF2-40B4-BE49-F238E27FC236}">
                <a16:creationId xmlns:a16="http://schemas.microsoft.com/office/drawing/2014/main" id="{7E7139E3-FFCD-2D51-6BE0-BA4F91A2BA30}"/>
              </a:ext>
            </a:extLst>
          </p:cNvPr>
          <p:cNvSpPr/>
          <p:nvPr/>
        </p:nvSpPr>
        <p:spPr>
          <a:xfrm>
            <a:off x="10980823" y="6375981"/>
            <a:ext cx="518791" cy="325862"/>
          </a:xfrm>
          <a:prstGeom prst="homePlate">
            <a:avLst/>
          </a:prstGeom>
          <a:solidFill>
            <a:srgbClr val="00B050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671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lang="ru-RU" sz="148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  <a:sym typeface="Arial" panose="020B0604020202020204"/>
            </a:endParaRP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4F92B72D-574A-74D7-E737-05A18C51B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FAD0E7B4-FE83-4DBD-8C12-306C62A7D307}" type="slidenum">
              <a:rPr lang="ru-RU" sz="1400" smtClean="0">
                <a:solidFill>
                  <a:schemeClr val="bg1"/>
                </a:solidFill>
              </a:rPr>
              <a:t>4</a:t>
            </a:fld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F04A202-94E8-C4CE-FE51-8BD02238A881}"/>
              </a:ext>
            </a:extLst>
          </p:cNvPr>
          <p:cNvSpPr txBox="1"/>
          <p:nvPr/>
        </p:nvSpPr>
        <p:spPr>
          <a:xfrm>
            <a:off x="608233" y="377341"/>
            <a:ext cx="609805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l" rtl="0"/>
            <a:r>
              <a:rPr lang="ru-RU" sz="3200">
                <a:solidFill>
                  <a:srgbClr val="FF0000"/>
                </a:solidFill>
              </a:rPr>
              <a:t>М</a:t>
            </a:r>
            <a:r>
              <a:rPr lang="en-US" sz="3200">
                <a:solidFill>
                  <a:srgbClr val="FF0000"/>
                </a:solidFill>
              </a:rPr>
              <a:t>ашинное обучение</a:t>
            </a:r>
            <a:r>
              <a:rPr lang="ru-RU" sz="3200">
                <a:solidFill>
                  <a:srgbClr val="FF0000"/>
                </a:solidFill>
              </a:rPr>
              <a:t> с учителем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382FEF-1BDE-D778-ED98-F77F430EAC86}"/>
              </a:ext>
            </a:extLst>
          </p:cNvPr>
          <p:cNvSpPr txBox="1"/>
          <p:nvPr/>
        </p:nvSpPr>
        <p:spPr>
          <a:xfrm>
            <a:off x="608233" y="988590"/>
            <a:ext cx="11236095" cy="5201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en-US" sz="2400"/>
              <a:t>	</a:t>
            </a:r>
            <a:r>
              <a:rPr lang="en-US" sz="2200"/>
              <a:t>Это наиболее часто </a:t>
            </a:r>
            <a:r>
              <a:rPr lang="en-US" sz="2200" dirty="0"/>
              <a:t>используемый алгоритм машинного обучения. Он </a:t>
            </a:r>
            <a:r>
              <a:rPr lang="en-US" sz="2200"/>
              <a:t>называется </a:t>
            </a:r>
            <a:r>
              <a:rPr lang="ru-RU" sz="2200"/>
              <a:t>еще </a:t>
            </a:r>
            <a:r>
              <a:rPr lang="en-US" sz="2200"/>
              <a:t>контролируемым</a:t>
            </a:r>
            <a:r>
              <a:rPr lang="en-US" sz="2200" dirty="0"/>
              <a:t>, потому что процесс обучения алгоритма на обучающем наборе данных можно рассматривать как учителя, контролирующего процесс обучения. В этом типе алгоритма машинного обучения возможные результаты уже известны, а обучающие данные также помечены правильными ответами.</a:t>
            </a:r>
          </a:p>
          <a:p>
            <a:pPr algn="l" rtl="0"/>
            <a:r>
              <a:rPr lang="en-US" sz="2200" dirty="0"/>
              <a:t>	Это можно понять следующим образом:</a:t>
            </a:r>
          </a:p>
          <a:p>
            <a:pPr algn="l" rtl="0"/>
            <a:r>
              <a:rPr lang="en-US" sz="2200" dirty="0"/>
              <a:t>Предположим, у нас есть </a:t>
            </a:r>
            <a:r>
              <a:rPr lang="en-US" sz="2200"/>
              <a:t>входные переменные</a:t>
            </a:r>
            <a:r>
              <a:rPr lang="ru-RU" sz="2200"/>
              <a:t> </a:t>
            </a:r>
            <a:r>
              <a:rPr lang="en-US" sz="2200" i="1">
                <a:solidFill>
                  <a:srgbClr val="FF0000"/>
                </a:solidFill>
              </a:rPr>
              <a:t>х</a:t>
            </a:r>
            <a:r>
              <a:rPr lang="ru-RU" sz="2200" i="1">
                <a:solidFill>
                  <a:srgbClr val="FF0000"/>
                </a:solidFill>
              </a:rPr>
              <a:t> </a:t>
            </a:r>
            <a:r>
              <a:rPr lang="en-US" sz="2200"/>
              <a:t>и выходная переменная</a:t>
            </a:r>
            <a:r>
              <a:rPr lang="ru-RU" sz="2200"/>
              <a:t> </a:t>
            </a:r>
            <a:r>
              <a:rPr lang="en-US" sz="2200" i="1">
                <a:solidFill>
                  <a:srgbClr val="FF0000"/>
                </a:solidFill>
              </a:rPr>
              <a:t>Y </a:t>
            </a:r>
            <a:r>
              <a:rPr lang="en-US" sz="2200"/>
              <a:t>и </a:t>
            </a:r>
            <a:r>
              <a:rPr lang="en-US" sz="2200" dirty="0"/>
              <a:t>мы </a:t>
            </a:r>
            <a:r>
              <a:rPr lang="en-US" sz="2200"/>
              <a:t>применили алгоритм, </a:t>
            </a:r>
            <a:r>
              <a:rPr lang="ru-RU" sz="2200"/>
              <a:t>определяющий фун</a:t>
            </a:r>
            <a:r>
              <a:rPr lang="en-US" sz="2200"/>
              <a:t>кцию </a:t>
            </a:r>
            <a:r>
              <a:rPr lang="en-US" sz="2200" dirty="0"/>
              <a:t>отображения входных данных на выходные, например:</a:t>
            </a:r>
          </a:p>
          <a:p>
            <a:pPr algn="l" rtl="0"/>
            <a:endParaRPr lang="en-US" sz="2200" dirty="0"/>
          </a:p>
          <a:p>
            <a:pPr algn="l" rtl="0"/>
            <a:r>
              <a:rPr lang="en-US" sz="2200" dirty="0"/>
              <a:t>						</a:t>
            </a:r>
            <a:r>
              <a:rPr lang="en-US" sz="2200" i="1" dirty="0">
                <a:solidFill>
                  <a:srgbClr val="FF0000"/>
                </a:solidFill>
              </a:rPr>
              <a:t>Y=f(x)</a:t>
            </a:r>
          </a:p>
          <a:p>
            <a:pPr algn="l" rtl="0"/>
            <a:endParaRPr lang="en-US" sz="2200" i="1" dirty="0">
              <a:solidFill>
                <a:srgbClr val="FF0000"/>
              </a:solidFill>
            </a:endParaRPr>
          </a:p>
          <a:p>
            <a:pPr algn="l" rtl="0"/>
            <a:r>
              <a:rPr lang="en-US" sz="2200" dirty="0"/>
              <a:t>	Главная цель — аппроксимировать функцию отображения настолько хорошо, чтобы </a:t>
            </a:r>
            <a:r>
              <a:rPr lang="en-US" sz="2200"/>
              <a:t>при наличии</a:t>
            </a:r>
            <a:r>
              <a:rPr lang="ru-RU" sz="2200"/>
              <a:t> </a:t>
            </a:r>
            <a:r>
              <a:rPr lang="en-US" sz="2200"/>
              <a:t> </a:t>
            </a:r>
            <a:r>
              <a:rPr lang="en-US" sz="2200" dirty="0"/>
              <a:t>новых входных данных (x) </a:t>
            </a:r>
            <a:r>
              <a:rPr lang="en-US" sz="2200"/>
              <a:t>мы мо</a:t>
            </a:r>
            <a:r>
              <a:rPr lang="ru-RU" sz="2200"/>
              <a:t>гли</a:t>
            </a:r>
            <a:r>
              <a:rPr lang="en-US" sz="2200"/>
              <a:t> </a:t>
            </a:r>
            <a:r>
              <a:rPr lang="en-US" sz="2200" dirty="0"/>
              <a:t>предсказать выходную переменную (Y).</a:t>
            </a:r>
          </a:p>
          <a:p>
            <a:pPr algn="l" rtl="0"/>
            <a:r>
              <a:rPr lang="en-US" sz="2200" dirty="0"/>
              <a:t>	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17220043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351D42-001B-FCEE-E40E-B555AA0E9D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16DF2F6B-A1AE-8A4A-C10A-0AC63AA7CE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73919"/>
            <a:ext cx="6828112" cy="384081"/>
          </a:xfrm>
          <a:prstGeom prst="rect">
            <a:avLst/>
          </a:prstGeom>
        </p:spPr>
      </p:pic>
      <p:sp>
        <p:nvSpPr>
          <p:cNvPr id="11" name="Пятиугольник 6">
            <a:extLst>
              <a:ext uri="{FF2B5EF4-FFF2-40B4-BE49-F238E27FC236}">
                <a16:creationId xmlns:a16="http://schemas.microsoft.com/office/drawing/2014/main" id="{3FFE5AD0-B731-925D-F018-0D4E107D37D8}"/>
              </a:ext>
            </a:extLst>
          </p:cNvPr>
          <p:cNvSpPr/>
          <p:nvPr/>
        </p:nvSpPr>
        <p:spPr>
          <a:xfrm>
            <a:off x="10980823" y="6375981"/>
            <a:ext cx="518791" cy="325862"/>
          </a:xfrm>
          <a:prstGeom prst="homePlate">
            <a:avLst/>
          </a:prstGeom>
          <a:solidFill>
            <a:srgbClr val="00B050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671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lang="ru-RU" sz="148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  <a:sym typeface="Arial" panose="020B0604020202020204"/>
            </a:endParaRP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5D620DC0-D0A5-E5D7-1248-3E96FD6359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FAD0E7B4-FE83-4DBD-8C12-306C62A7D307}" type="slidenum">
              <a:rPr lang="ru-RU" sz="1400" smtClean="0">
                <a:solidFill>
                  <a:schemeClr val="bg1"/>
                </a:solidFill>
              </a:rPr>
              <a:t>5</a:t>
            </a:fld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786C398-1668-6BF0-C1F6-6E81D1C54333}"/>
              </a:ext>
            </a:extLst>
          </p:cNvPr>
          <p:cNvSpPr txBox="1"/>
          <p:nvPr/>
        </p:nvSpPr>
        <p:spPr>
          <a:xfrm>
            <a:off x="2836193" y="241158"/>
            <a:ext cx="609805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ru-RU" sz="3200">
                <a:solidFill>
                  <a:srgbClr val="FF0000"/>
                </a:solidFill>
              </a:rPr>
              <a:t>М</a:t>
            </a:r>
            <a:r>
              <a:rPr lang="en-US" sz="3200">
                <a:solidFill>
                  <a:srgbClr val="FF0000"/>
                </a:solidFill>
              </a:rPr>
              <a:t>ашинное обучение</a:t>
            </a:r>
            <a:r>
              <a:rPr lang="ru-RU" sz="3200">
                <a:solidFill>
                  <a:srgbClr val="FF0000"/>
                </a:solidFill>
              </a:rPr>
              <a:t> с учителем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CB156F3-69CB-DB5A-0596-832A84DA4271}"/>
              </a:ext>
            </a:extLst>
          </p:cNvPr>
          <p:cNvSpPr txBox="1"/>
          <p:nvPr/>
        </p:nvSpPr>
        <p:spPr>
          <a:xfrm>
            <a:off x="462418" y="1070551"/>
            <a:ext cx="11236095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en-US" sz="2400" dirty="0"/>
              <a:t>	Задачи обучения с учителем в основном делятся на два типа: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sz="2400" dirty="0"/>
              <a:t>Классификация: Задача называется задачей классификации, когда у нас есть...</a:t>
            </a:r>
          </a:p>
          <a:p>
            <a:pPr algn="l" rtl="0"/>
            <a:r>
              <a:rPr lang="ru-RU" sz="2400"/>
              <a:t>В</a:t>
            </a:r>
            <a:r>
              <a:rPr lang="en-US" sz="2400"/>
              <a:t>ывод</a:t>
            </a:r>
            <a:r>
              <a:rPr lang="ru-RU" sz="2400"/>
              <a:t> с разделением данных по категориям </a:t>
            </a:r>
            <a:r>
              <a:rPr lang="en-US" sz="2400"/>
              <a:t>, </a:t>
            </a:r>
            <a:r>
              <a:rPr lang="en-US" sz="2400" dirty="0"/>
              <a:t>например, «черный</a:t>
            </a:r>
            <a:r>
              <a:rPr lang="en-US" sz="2400"/>
              <a:t>», «</a:t>
            </a:r>
            <a:r>
              <a:rPr lang="ru-RU" sz="2400"/>
              <a:t>белый</a:t>
            </a:r>
            <a:r>
              <a:rPr lang="en-US" sz="2400"/>
              <a:t>», «</a:t>
            </a:r>
            <a:r>
              <a:rPr lang="ru-RU" sz="2400"/>
              <a:t>зеленый</a:t>
            </a:r>
            <a:r>
              <a:rPr lang="en-US" sz="2400"/>
              <a:t>» </a:t>
            </a:r>
            <a:r>
              <a:rPr lang="en-US" sz="2400" dirty="0"/>
              <a:t>и т. д.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sz="2400" dirty="0"/>
              <a:t>Регрессионная задача: задача называется регрессионной, когда у </a:t>
            </a:r>
            <a:r>
              <a:rPr lang="en-US" sz="2400"/>
              <a:t>нас </a:t>
            </a:r>
            <a:r>
              <a:rPr lang="ru-RU" sz="2400"/>
              <a:t>определяется</a:t>
            </a:r>
            <a:r>
              <a:rPr lang="en-US" sz="2400"/>
              <a:t> действительное значение</a:t>
            </a:r>
            <a:r>
              <a:rPr lang="ru-RU" sz="2400"/>
              <a:t> </a:t>
            </a:r>
            <a:r>
              <a:rPr lang="en-US" sz="2400"/>
              <a:t>Y</a:t>
            </a:r>
            <a:r>
              <a:rPr lang="ru-RU" sz="2400"/>
              <a:t> по заданному набору свойств</a:t>
            </a:r>
            <a:endParaRPr lang="en-US" sz="2400" dirty="0"/>
          </a:p>
          <a:p>
            <a:pPr algn="l" rtl="0"/>
            <a:r>
              <a:rPr lang="ru-RU" sz="2400"/>
              <a:t>     такое,  </a:t>
            </a:r>
            <a:r>
              <a:rPr lang="en-US" sz="2400"/>
              <a:t>как </a:t>
            </a:r>
            <a:r>
              <a:rPr lang="en-US" sz="2400" dirty="0"/>
              <a:t>«расстояние</a:t>
            </a:r>
            <a:r>
              <a:rPr lang="en-US" sz="2400"/>
              <a:t>», «</a:t>
            </a:r>
            <a:r>
              <a:rPr lang="ru-RU" sz="2400"/>
              <a:t>вес</a:t>
            </a:r>
            <a:r>
              <a:rPr lang="en-US" sz="2400"/>
              <a:t>» </a:t>
            </a:r>
            <a:r>
              <a:rPr lang="en-US" sz="2400" dirty="0"/>
              <a:t>и т. д.</a:t>
            </a:r>
          </a:p>
          <a:p>
            <a:pPr algn="l" rtl="0"/>
            <a:r>
              <a:rPr lang="en-US" sz="2400" dirty="0"/>
              <a:t>	</a:t>
            </a:r>
            <a:endParaRPr lang="ru-RU" sz="2400" dirty="0"/>
          </a:p>
        </p:txBody>
      </p:sp>
      <p:graphicFrame>
        <p:nvGraphicFramePr>
          <p:cNvPr id="6" name="Схема 5">
            <a:extLst>
              <a:ext uri="{FF2B5EF4-FFF2-40B4-BE49-F238E27FC236}">
                <a16:creationId xmlns:a16="http://schemas.microsoft.com/office/drawing/2014/main" id="{9A9176A9-3E29-7EE4-370C-3FF4DC5D3AD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93815735"/>
              </p:ext>
            </p:extLst>
          </p:nvPr>
        </p:nvGraphicFramePr>
        <p:xfrm>
          <a:off x="1335315" y="3794992"/>
          <a:ext cx="8969828" cy="1712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685F4BBE-155B-7EA9-F017-8B2505148E6E}"/>
              </a:ext>
            </a:extLst>
          </p:cNvPr>
          <p:cNvSpPr txBox="1"/>
          <p:nvPr/>
        </p:nvSpPr>
        <p:spPr>
          <a:xfrm>
            <a:off x="522513" y="5331643"/>
            <a:ext cx="966651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en-US" sz="2400" dirty="0"/>
              <a:t>являются примерами алгоритмов машинного обучения с учителем.</a:t>
            </a:r>
          </a:p>
        </p:txBody>
      </p:sp>
    </p:spTree>
    <p:extLst>
      <p:ext uri="{BB962C8B-B14F-4D97-AF65-F5344CB8AC3E}">
        <p14:creationId xmlns:p14="http://schemas.microsoft.com/office/powerpoint/2010/main" val="30264748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B5A36F-A3C0-491F-07B6-0F7E263025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DF612-4FB0-C6D3-C14A-AF29CEF4FB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73919"/>
            <a:ext cx="6828112" cy="384081"/>
          </a:xfrm>
          <a:prstGeom prst="rect">
            <a:avLst/>
          </a:prstGeom>
        </p:spPr>
      </p:pic>
      <p:sp>
        <p:nvSpPr>
          <p:cNvPr id="11" name="Пятиугольник 6">
            <a:extLst>
              <a:ext uri="{FF2B5EF4-FFF2-40B4-BE49-F238E27FC236}">
                <a16:creationId xmlns:a16="http://schemas.microsoft.com/office/drawing/2014/main" id="{AB08DBD8-5B90-9613-97B9-86CF1B2253C0}"/>
              </a:ext>
            </a:extLst>
          </p:cNvPr>
          <p:cNvSpPr/>
          <p:nvPr/>
        </p:nvSpPr>
        <p:spPr>
          <a:xfrm>
            <a:off x="10980823" y="6375981"/>
            <a:ext cx="518791" cy="325862"/>
          </a:xfrm>
          <a:prstGeom prst="homePlate">
            <a:avLst/>
          </a:prstGeom>
          <a:solidFill>
            <a:srgbClr val="00B050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671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lang="ru-RU" sz="148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  <a:sym typeface="Arial" panose="020B0604020202020204"/>
            </a:endParaRP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3D52159E-C3CE-A90E-66E7-3FBD1FDA6B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FAD0E7B4-FE83-4DBD-8C12-306C62A7D307}" type="slidenum">
              <a:rPr lang="ru-RU" sz="1400" smtClean="0">
                <a:solidFill>
                  <a:schemeClr val="bg1"/>
                </a:solidFill>
              </a:rPr>
              <a:t>6</a:t>
            </a:fld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C47304-E211-91F9-AE14-A386DB57098C}"/>
              </a:ext>
            </a:extLst>
          </p:cNvPr>
          <p:cNvSpPr txBox="1"/>
          <p:nvPr/>
        </p:nvSpPr>
        <p:spPr>
          <a:xfrm>
            <a:off x="681500" y="295264"/>
            <a:ext cx="11294711" cy="53860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/>
            <a:r>
              <a:rPr lang="en-US" sz="2800" b="1" dirty="0">
                <a:solidFill>
                  <a:schemeClr val="accent6">
                    <a:lumMod val="75000"/>
                  </a:schemeClr>
                </a:solidFill>
              </a:rPr>
              <a:t>Алгоритмы машинного обучения без учителя</a:t>
            </a:r>
          </a:p>
          <a:p>
            <a:pPr algn="ctr" rtl="0"/>
            <a:endParaRPr lang="en-US" sz="2800" b="1" dirty="0">
              <a:solidFill>
                <a:schemeClr val="accent6">
                  <a:lumMod val="75000"/>
                </a:schemeClr>
              </a:solidFill>
            </a:endParaRPr>
          </a:p>
          <a:p>
            <a:pPr algn="l" rtl="0"/>
            <a:r>
              <a:rPr lang="en-US" sz="2400" dirty="0"/>
              <a:t>	Как следует из названия, алгоритмы машинного обучения такого типа не имеют никакого управляющего механизма, который бы предоставлял какие-либо указания. Именно поэтому алгоритмы машинного обучения без учителя тесно связаны с тем, что некоторые называют настоящим искусственным интеллектом. Это можно понять следующим образом:</a:t>
            </a:r>
          </a:p>
          <a:p>
            <a:pPr algn="l" rtl="0"/>
            <a:r>
              <a:rPr lang="en-US" sz="2400" dirty="0"/>
              <a:t>	Предположим, у нас есть </a:t>
            </a:r>
            <a:r>
              <a:rPr lang="en-US" sz="2400"/>
              <a:t>входная переменная</a:t>
            </a:r>
            <a:r>
              <a:rPr lang="ru-RU" sz="2400"/>
              <a:t> </a:t>
            </a:r>
            <a:r>
              <a:rPr lang="en-US" sz="2400" i="1"/>
              <a:t> </a:t>
            </a:r>
            <a:r>
              <a:rPr lang="en-US" sz="2400" i="1">
                <a:solidFill>
                  <a:srgbClr val="FF0000"/>
                </a:solidFill>
              </a:rPr>
              <a:t>х</a:t>
            </a:r>
            <a:r>
              <a:rPr lang="ru-RU" sz="2400" i="1">
                <a:solidFill>
                  <a:srgbClr val="FF0000"/>
                </a:solidFill>
              </a:rPr>
              <a:t>. </a:t>
            </a:r>
            <a:r>
              <a:rPr lang="en-US" sz="2400"/>
              <a:t>В </a:t>
            </a:r>
            <a:r>
              <a:rPr lang="en-US" sz="2400" dirty="0"/>
              <a:t>таком случае соответствующих выходных переменных не будет, как в алгоритмах обучения с учителем.</a:t>
            </a:r>
          </a:p>
          <a:p>
            <a:pPr algn="l" rtl="0"/>
            <a:r>
              <a:rPr lang="en-US" sz="2400" dirty="0"/>
              <a:t>	Проще говоря, в обучении без учителя не будет правильного ответа и учителя, который бы направлял ученика. Алгоритмы помогают выявлять интересные закономерности в данных.</a:t>
            </a:r>
          </a:p>
          <a:p>
            <a:pPr algn="l" rtl="0"/>
            <a:r>
              <a:rPr lang="en-US" sz="2400" dirty="0"/>
              <a:t>	</a:t>
            </a:r>
            <a:endParaRPr lang="ru-RU" sz="24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6A81053-23B5-F73D-0C70-4FABA89F21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6217" y="5027179"/>
            <a:ext cx="3556433" cy="1674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0853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A1E7AB-FC4A-48D1-30FA-8A9D46CBD1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C0C4D1D8-6FF1-8DE6-26FC-B0B4B9536A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73919"/>
            <a:ext cx="6828112" cy="384081"/>
          </a:xfrm>
          <a:prstGeom prst="rect">
            <a:avLst/>
          </a:prstGeom>
        </p:spPr>
      </p:pic>
      <p:sp>
        <p:nvSpPr>
          <p:cNvPr id="11" name="Пятиугольник 6">
            <a:extLst>
              <a:ext uri="{FF2B5EF4-FFF2-40B4-BE49-F238E27FC236}">
                <a16:creationId xmlns:a16="http://schemas.microsoft.com/office/drawing/2014/main" id="{5EDD0D49-40FF-F9BF-BEC3-835D688D4EC7}"/>
              </a:ext>
            </a:extLst>
          </p:cNvPr>
          <p:cNvSpPr/>
          <p:nvPr/>
        </p:nvSpPr>
        <p:spPr>
          <a:xfrm>
            <a:off x="10980823" y="6375981"/>
            <a:ext cx="518791" cy="325862"/>
          </a:xfrm>
          <a:prstGeom prst="homePlate">
            <a:avLst/>
          </a:prstGeom>
          <a:solidFill>
            <a:srgbClr val="00B050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671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lang="ru-RU" sz="148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  <a:sym typeface="Arial" panose="020B0604020202020204"/>
            </a:endParaRP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F9F415A9-4F7F-843A-D244-46A03304AA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FAD0E7B4-FE83-4DBD-8C12-306C62A7D307}" type="slidenum">
              <a:rPr lang="ru-RU" sz="1400" smtClean="0">
                <a:solidFill>
                  <a:schemeClr val="bg1"/>
                </a:solidFill>
              </a:rPr>
              <a:t>7</a:t>
            </a:fld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AA5C4B-5CD8-5A88-29A2-ED6DEC3E31C8}"/>
              </a:ext>
            </a:extLst>
          </p:cNvPr>
          <p:cNvSpPr txBox="1"/>
          <p:nvPr/>
        </p:nvSpPr>
        <p:spPr>
          <a:xfrm>
            <a:off x="681501" y="295264"/>
            <a:ext cx="11205028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/>
            <a:r>
              <a:rPr lang="en-US" sz="2800" b="1" dirty="0">
                <a:solidFill>
                  <a:schemeClr val="accent6">
                    <a:lumMod val="75000"/>
                  </a:schemeClr>
                </a:solidFill>
              </a:rPr>
              <a:t>Алгоритмы машинного обучения без учителя</a:t>
            </a:r>
          </a:p>
          <a:p>
            <a:pPr algn="ctr" rtl="0"/>
            <a:endParaRPr lang="en-US" sz="2800" b="1" dirty="0">
              <a:solidFill>
                <a:schemeClr val="accent6">
                  <a:lumMod val="75000"/>
                </a:schemeClr>
              </a:solidFill>
            </a:endParaRPr>
          </a:p>
          <a:p>
            <a:pPr algn="l" rtl="0"/>
            <a:r>
              <a:rPr lang="en-US" sz="2400" dirty="0"/>
              <a:t>	Задачи обучения без учителя можно разделить на два типа:</a:t>
            </a:r>
            <a:endParaRPr lang="en-US" sz="2400" dirty="0">
              <a:solidFill>
                <a:srgbClr val="FF0000"/>
              </a:solidFill>
            </a:endParaRP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FF0000"/>
                </a:solidFill>
              </a:rPr>
              <a:t>Кластеризация</a:t>
            </a:r>
            <a:r>
              <a:rPr lang="ru-RU" sz="2400">
                <a:solidFill>
                  <a:srgbClr val="FF0000"/>
                </a:solidFill>
              </a:rPr>
              <a:t>. </a:t>
            </a:r>
            <a:r>
              <a:rPr lang="en-US" sz="2400"/>
              <a:t>В </a:t>
            </a:r>
            <a:r>
              <a:rPr lang="en-US" sz="2400" dirty="0"/>
              <a:t>задачах кластеризации необходимо выявить скрытые в данных закономерности. Например, сгруппировать клиентов по их покупательскому поведению.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FF0000"/>
                </a:solidFill>
              </a:rPr>
              <a:t>Ассоциация</a:t>
            </a:r>
            <a:r>
              <a:rPr lang="ru-RU" sz="2400">
                <a:solidFill>
                  <a:srgbClr val="FF0000"/>
                </a:solidFill>
              </a:rPr>
              <a:t>. </a:t>
            </a:r>
            <a:r>
              <a:rPr lang="en-US" sz="2400"/>
              <a:t>Проблема </a:t>
            </a:r>
            <a:r>
              <a:rPr lang="en-US" sz="2400" dirty="0"/>
              <a:t>называется проблемой ассоциации, потому что такие проблемы требуют выявления правил, описывающих большие объемы наших данных. Например, поиск клиентов, которые покупают и x, и y.</a:t>
            </a:r>
          </a:p>
        </p:txBody>
      </p:sp>
      <p:graphicFrame>
        <p:nvGraphicFramePr>
          <p:cNvPr id="6" name="Схема 5">
            <a:extLst>
              <a:ext uri="{FF2B5EF4-FFF2-40B4-BE49-F238E27FC236}">
                <a16:creationId xmlns:a16="http://schemas.microsoft.com/office/drawing/2014/main" id="{7F1826B8-963E-7270-048A-39D6D466E75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35961676"/>
              </p:ext>
            </p:extLst>
          </p:nvPr>
        </p:nvGraphicFramePr>
        <p:xfrm>
          <a:off x="1015999" y="4085772"/>
          <a:ext cx="9898744" cy="791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FA11B5B7-8AEE-09F6-0ECF-F882DF514D60}"/>
              </a:ext>
            </a:extLst>
          </p:cNvPr>
          <p:cNvSpPr txBox="1"/>
          <p:nvPr/>
        </p:nvSpPr>
        <p:spPr>
          <a:xfrm>
            <a:off x="899884" y="5273589"/>
            <a:ext cx="1059972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en-US" sz="2400" dirty="0"/>
              <a:t>являются примерами алгоритмов машинного обучения без учителя.	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6989819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3DAA31-0229-6752-3F2F-7F27BA1E95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FCD8C8F-4A3A-E3D8-6ED2-A56DC5C4EB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4812" y="2415639"/>
            <a:ext cx="8572408" cy="428620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77B8801-7F92-53F9-6183-0C5E30DA88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473919"/>
            <a:ext cx="6828112" cy="384081"/>
          </a:xfrm>
          <a:prstGeom prst="rect">
            <a:avLst/>
          </a:prstGeom>
        </p:spPr>
      </p:pic>
      <p:sp>
        <p:nvSpPr>
          <p:cNvPr id="11" name="Пятиугольник 6">
            <a:extLst>
              <a:ext uri="{FF2B5EF4-FFF2-40B4-BE49-F238E27FC236}">
                <a16:creationId xmlns:a16="http://schemas.microsoft.com/office/drawing/2014/main" id="{F8AD46C8-90AF-0F88-79DE-C506340D95BB}"/>
              </a:ext>
            </a:extLst>
          </p:cNvPr>
          <p:cNvSpPr/>
          <p:nvPr/>
        </p:nvSpPr>
        <p:spPr>
          <a:xfrm>
            <a:off x="10980823" y="6375981"/>
            <a:ext cx="518791" cy="325862"/>
          </a:xfrm>
          <a:prstGeom prst="homePlate">
            <a:avLst/>
          </a:prstGeom>
          <a:solidFill>
            <a:srgbClr val="00B050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671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lang="ru-RU" sz="148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  <a:sym typeface="Arial" panose="020B0604020202020204"/>
            </a:endParaRP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A2707BD5-0313-9C5A-86FB-5705193858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FAD0E7B4-FE83-4DBD-8C12-306C62A7D307}" type="slidenum">
              <a:rPr lang="ru-RU" sz="1400" smtClean="0">
                <a:solidFill>
                  <a:schemeClr val="bg1"/>
                </a:solidFill>
              </a:rPr>
              <a:t>8</a:t>
            </a:fld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12116BB-3DFB-DE16-1A92-CD42BA502761}"/>
              </a:ext>
            </a:extLst>
          </p:cNvPr>
          <p:cNvSpPr txBox="1"/>
          <p:nvPr/>
        </p:nvSpPr>
        <p:spPr>
          <a:xfrm>
            <a:off x="391885" y="136525"/>
            <a:ext cx="11408229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en-US" sz="2800" b="1" dirty="0">
                <a:solidFill>
                  <a:schemeClr val="accent6">
                    <a:lumMod val="50000"/>
                  </a:schemeClr>
                </a:solidFill>
              </a:rPr>
              <a:t>Полуконтролируемое обучение</a:t>
            </a:r>
          </a:p>
          <a:p>
            <a:pPr algn="l" rtl="0"/>
            <a:r>
              <a:rPr lang="en-US" sz="2000" dirty="0"/>
              <a:t>	Полуконтролируемое обучение — это тип машинного обучения, занимающий промежуточное положение между контролируемым и неконтролируемым обучением. Это метод, использующий небольшое количество размеченных данных и большое количество неразмеченных данных для обучения модели. Цель полуконтролируемого обучения — изучить функцию, которая может точно предсказывать выходную переменную на основе входных переменных, аналогично контролируемому обучению. Однако, в отличие от контролируемого обучения, алгоритм обучается на наборе данных, содержащем как размеченные, так и неразмеченные данные.</a:t>
            </a:r>
          </a:p>
        </p:txBody>
      </p:sp>
    </p:spTree>
    <p:extLst>
      <p:ext uri="{BB962C8B-B14F-4D97-AF65-F5344CB8AC3E}">
        <p14:creationId xmlns:p14="http://schemas.microsoft.com/office/powerpoint/2010/main" val="40142060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004B91-D9DD-6CDF-FE4C-39FDC4B58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3922D90-51B5-CCAE-1FAF-53BE392E07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73919"/>
            <a:ext cx="6828112" cy="384081"/>
          </a:xfrm>
          <a:prstGeom prst="rect">
            <a:avLst/>
          </a:prstGeom>
        </p:spPr>
      </p:pic>
      <p:sp>
        <p:nvSpPr>
          <p:cNvPr id="11" name="Пятиугольник 6">
            <a:extLst>
              <a:ext uri="{FF2B5EF4-FFF2-40B4-BE49-F238E27FC236}">
                <a16:creationId xmlns:a16="http://schemas.microsoft.com/office/drawing/2014/main" id="{A4A07D0A-078C-B3A3-F913-00BC435FD48E}"/>
              </a:ext>
            </a:extLst>
          </p:cNvPr>
          <p:cNvSpPr/>
          <p:nvPr/>
        </p:nvSpPr>
        <p:spPr>
          <a:xfrm>
            <a:off x="10980823" y="6375981"/>
            <a:ext cx="518791" cy="325862"/>
          </a:xfrm>
          <a:prstGeom prst="homePlate">
            <a:avLst/>
          </a:prstGeom>
          <a:solidFill>
            <a:srgbClr val="00B050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671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lang="ru-RU" sz="148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  <a:sym typeface="Arial" panose="020B0604020202020204"/>
            </a:endParaRP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1A342601-E9C7-3D97-B0F3-DF0EA39A39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FAD0E7B4-FE83-4DBD-8C12-306C62A7D307}" type="slidenum">
              <a:rPr lang="ru-RU" sz="1400" smtClean="0">
                <a:solidFill>
                  <a:schemeClr val="bg1"/>
                </a:solidFill>
              </a:rPr>
              <a:t>9</a:t>
            </a:fld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E534FA2-BCED-39D3-74CF-28467AA02B68}"/>
              </a:ext>
            </a:extLst>
          </p:cNvPr>
          <p:cNvSpPr txBox="1"/>
          <p:nvPr/>
        </p:nvSpPr>
        <p:spPr>
          <a:xfrm>
            <a:off x="283030" y="156157"/>
            <a:ext cx="11400971" cy="29854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/>
            <a:r>
              <a:rPr lang="en-US" sz="2800" b="1" dirty="0">
                <a:solidFill>
                  <a:schemeClr val="accent6">
                    <a:lumMod val="75000"/>
                  </a:schemeClr>
                </a:solidFill>
              </a:rPr>
              <a:t>Алгоритмы машинного обучения с подкреплением</a:t>
            </a:r>
          </a:p>
          <a:p>
            <a:pPr algn="l" rtl="0"/>
            <a:r>
              <a:rPr lang="en-US" sz="2000" dirty="0"/>
              <a:t>	Алгоритмы машинного обучения такого рода используются очень редко. Эти алгоритмы обучают системы принимать конкретные решения. По сути, машина помещается в среду, где она постоянно обучается методом проб и ошибок.</a:t>
            </a:r>
          </a:p>
          <a:p>
            <a:pPr algn="l" rtl="0"/>
            <a:r>
              <a:rPr lang="en-US" sz="2000" dirty="0"/>
              <a:t>	Эти алгоритмы учатся на основе прошлого опыта и стремятся получить максимально полную информацию для принятия точных решений.</a:t>
            </a:r>
          </a:p>
          <a:p>
            <a:pPr algn="l" rtl="0"/>
            <a:endParaRPr lang="en-US" sz="2000" dirty="0"/>
          </a:p>
          <a:p>
            <a:pPr algn="l" rtl="0"/>
            <a:endParaRPr lang="en-US" sz="2000" dirty="0"/>
          </a:p>
          <a:p>
            <a:pPr algn="l" rtl="0"/>
            <a:r>
              <a:rPr lang="en-US" sz="2000" dirty="0"/>
              <a:t>является примером алгоритмов машинного обучения с подкреплением.</a:t>
            </a:r>
          </a:p>
        </p:txBody>
      </p:sp>
      <p:graphicFrame>
        <p:nvGraphicFramePr>
          <p:cNvPr id="8" name="Схема 7">
            <a:extLst>
              <a:ext uri="{FF2B5EF4-FFF2-40B4-BE49-F238E27FC236}">
                <a16:creationId xmlns:a16="http://schemas.microsoft.com/office/drawing/2014/main" id="{56BBDFCC-0B28-364E-29F5-07A30242D0F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29702595"/>
              </p:ext>
            </p:extLst>
          </p:nvPr>
        </p:nvGraphicFramePr>
        <p:xfrm>
          <a:off x="4945084" y="2231062"/>
          <a:ext cx="5881915" cy="5293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4929E1B-71D1-8A5D-1720-CBFC38DFB08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131290" y="3099043"/>
            <a:ext cx="5929419" cy="3566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4542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3596</TotalTime>
  <Words>1788</Words>
  <Application>Microsoft Office PowerPoint</Application>
  <PresentationFormat>Widescreen</PresentationFormat>
  <Paragraphs>206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19</vt:i4>
      </vt:variant>
    </vt:vector>
  </HeadingPairs>
  <TitlesOfParts>
    <vt:vector size="30" baseType="lpstr">
      <vt:lpstr>-apple-system</vt:lpstr>
      <vt:lpstr>Arial</vt:lpstr>
      <vt:lpstr>Calibri</vt:lpstr>
      <vt:lpstr>Calibri Light</vt:lpstr>
      <vt:lpstr>Cambria Math</vt:lpstr>
      <vt:lpstr>Open Sans</vt:lpstr>
      <vt:lpstr>Open Sans ExtraBold</vt:lpstr>
      <vt:lpstr>Symbol</vt:lpstr>
      <vt:lpstr>Office Theme</vt:lpstr>
      <vt:lpstr>1_Office Theme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Александр Ляпин</dc:creator>
  <cp:lastModifiedBy>Александр Ляпин</cp:lastModifiedBy>
  <cp:revision>29</cp:revision>
  <dcterms:created xsi:type="dcterms:W3CDTF">2024-02-08T12:18:00Z</dcterms:created>
  <dcterms:modified xsi:type="dcterms:W3CDTF">2026-01-26T14:24:19Z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C01F5EF66D3E4FE78945ED15D365EDD0_12</vt:lpwstr>
  </property>
  <property fmtid="{D5CDD505-2E9C-101B-9397-08002B2CF9AE}" pid="3" name="KSOProductBuildVer">
    <vt:lpwstr>1033-12.2.0.13431</vt:lpwstr>
  </property>
</Properties>
</file>